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handoutMasterIdLst>
    <p:handoutMasterId r:id="rId51"/>
  </p:handoutMasterIdLst>
  <p:sldIdLst>
    <p:sldId id="422" r:id="rId2"/>
    <p:sldId id="1055" r:id="rId3"/>
    <p:sldId id="959" r:id="rId4"/>
    <p:sldId id="955" r:id="rId5"/>
    <p:sldId id="956" r:id="rId6"/>
    <p:sldId id="958" r:id="rId7"/>
    <p:sldId id="729" r:id="rId8"/>
    <p:sldId id="1065" r:id="rId9"/>
    <p:sldId id="963" r:id="rId10"/>
    <p:sldId id="964" r:id="rId11"/>
    <p:sldId id="965" r:id="rId12"/>
    <p:sldId id="1066" r:id="rId13"/>
    <p:sldId id="1067" r:id="rId14"/>
    <p:sldId id="1060" r:id="rId15"/>
    <p:sldId id="1061" r:id="rId16"/>
    <p:sldId id="1062" r:id="rId17"/>
    <p:sldId id="1068" r:id="rId18"/>
    <p:sldId id="966" r:id="rId19"/>
    <p:sldId id="1013" r:id="rId20"/>
    <p:sldId id="967" r:id="rId21"/>
    <p:sldId id="968" r:id="rId22"/>
    <p:sldId id="1014" r:id="rId23"/>
    <p:sldId id="1015" r:id="rId24"/>
    <p:sldId id="1016" r:id="rId25"/>
    <p:sldId id="1017" r:id="rId26"/>
    <p:sldId id="1019" r:id="rId27"/>
    <p:sldId id="1018" r:id="rId28"/>
    <p:sldId id="1020" r:id="rId29"/>
    <p:sldId id="1021" r:id="rId30"/>
    <p:sldId id="1022" r:id="rId31"/>
    <p:sldId id="1023" r:id="rId32"/>
    <p:sldId id="1024" r:id="rId33"/>
    <p:sldId id="1025" r:id="rId34"/>
    <p:sldId id="1026" r:id="rId35"/>
    <p:sldId id="1047" r:id="rId36"/>
    <p:sldId id="1048" r:id="rId37"/>
    <p:sldId id="1027" r:id="rId38"/>
    <p:sldId id="1063" r:id="rId39"/>
    <p:sldId id="1069" r:id="rId40"/>
    <p:sldId id="1028" r:id="rId41"/>
    <p:sldId id="1029" r:id="rId42"/>
    <p:sldId id="1030" r:id="rId43"/>
    <p:sldId id="1031" r:id="rId44"/>
    <p:sldId id="1032" r:id="rId45"/>
    <p:sldId id="1033" r:id="rId46"/>
    <p:sldId id="1034" r:id="rId47"/>
    <p:sldId id="1042" r:id="rId48"/>
    <p:sldId id="259" r:id="rId49"/>
  </p:sldIdLst>
  <p:sldSz cx="36576000" cy="20574000"/>
  <p:notesSz cx="6858000" cy="9144000"/>
  <p:custDataLst>
    <p:tags r:id="rId52"/>
  </p:custDataLst>
  <p:defaultTextStyle>
    <a:defPPr>
      <a:defRPr lang="en-US"/>
    </a:defPPr>
    <a:lvl1pPr marL="0" algn="l" defTabSz="1371600" rtl="0" eaLnBrk="1" latinLnBrk="0" hangingPunct="1">
      <a:defRPr sz="5400" kern="1200">
        <a:solidFill>
          <a:schemeClr val="tx1"/>
        </a:solidFill>
        <a:latin typeface="+mn-lt"/>
        <a:ea typeface="+mn-ea"/>
        <a:cs typeface="+mn-cs"/>
      </a:defRPr>
    </a:lvl1pPr>
    <a:lvl2pPr marL="1371600" algn="l" defTabSz="1371600" rtl="0" eaLnBrk="1" latinLnBrk="0" hangingPunct="1">
      <a:defRPr sz="5400" kern="1200">
        <a:solidFill>
          <a:schemeClr val="tx1"/>
        </a:solidFill>
        <a:latin typeface="+mn-lt"/>
        <a:ea typeface="+mn-ea"/>
        <a:cs typeface="+mn-cs"/>
      </a:defRPr>
    </a:lvl2pPr>
    <a:lvl3pPr marL="2743200" algn="l" defTabSz="1371600" rtl="0" eaLnBrk="1" latinLnBrk="0" hangingPunct="1">
      <a:defRPr sz="5400" kern="1200">
        <a:solidFill>
          <a:schemeClr val="tx1"/>
        </a:solidFill>
        <a:latin typeface="+mn-lt"/>
        <a:ea typeface="+mn-ea"/>
        <a:cs typeface="+mn-cs"/>
      </a:defRPr>
    </a:lvl3pPr>
    <a:lvl4pPr marL="4114800" algn="l" defTabSz="1371600" rtl="0" eaLnBrk="1" latinLnBrk="0" hangingPunct="1">
      <a:defRPr sz="5400" kern="1200">
        <a:solidFill>
          <a:schemeClr val="tx1"/>
        </a:solidFill>
        <a:latin typeface="+mn-lt"/>
        <a:ea typeface="+mn-ea"/>
        <a:cs typeface="+mn-cs"/>
      </a:defRPr>
    </a:lvl4pPr>
    <a:lvl5pPr marL="5486400" algn="l" defTabSz="1371600" rtl="0" eaLnBrk="1" latinLnBrk="0" hangingPunct="1">
      <a:defRPr sz="5400" kern="1200">
        <a:solidFill>
          <a:schemeClr val="tx1"/>
        </a:solidFill>
        <a:latin typeface="+mn-lt"/>
        <a:ea typeface="+mn-ea"/>
        <a:cs typeface="+mn-cs"/>
      </a:defRPr>
    </a:lvl5pPr>
    <a:lvl6pPr marL="6858000" algn="l" defTabSz="1371600" rtl="0" eaLnBrk="1" latinLnBrk="0" hangingPunct="1">
      <a:defRPr sz="5400" kern="1200">
        <a:solidFill>
          <a:schemeClr val="tx1"/>
        </a:solidFill>
        <a:latin typeface="+mn-lt"/>
        <a:ea typeface="+mn-ea"/>
        <a:cs typeface="+mn-cs"/>
      </a:defRPr>
    </a:lvl6pPr>
    <a:lvl7pPr marL="8229600" algn="l" defTabSz="1371600" rtl="0" eaLnBrk="1" latinLnBrk="0" hangingPunct="1">
      <a:defRPr sz="5400" kern="1200">
        <a:solidFill>
          <a:schemeClr val="tx1"/>
        </a:solidFill>
        <a:latin typeface="+mn-lt"/>
        <a:ea typeface="+mn-ea"/>
        <a:cs typeface="+mn-cs"/>
      </a:defRPr>
    </a:lvl7pPr>
    <a:lvl8pPr marL="9601200" algn="l" defTabSz="1371600" rtl="0" eaLnBrk="1" latinLnBrk="0" hangingPunct="1">
      <a:defRPr sz="5400" kern="1200">
        <a:solidFill>
          <a:schemeClr val="tx1"/>
        </a:solidFill>
        <a:latin typeface="+mn-lt"/>
        <a:ea typeface="+mn-ea"/>
        <a:cs typeface="+mn-cs"/>
      </a:defRPr>
    </a:lvl8pPr>
    <a:lvl9pPr marL="10972800" algn="l" defTabSz="13716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sTL" initials="W" lastIdx="1" clrIdx="0"/>
  <p:cmAuthor id="1" name="Xue, Hui (NIH/NHLBI) [E]" initials="XH([" lastIdx="1" clrIdx="1">
    <p:extLst>
      <p:ext uri="{19B8F6BF-5375-455C-9EA6-DF929625EA0E}">
        <p15:presenceInfo xmlns:p15="http://schemas.microsoft.com/office/powerpoint/2012/main" userId="S::xueh2@nih.gov::eaa76f4b-f23c-4dea-a5a8-f897d48958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CC0000"/>
    <a:srgbClr val="5F9127"/>
    <a:srgbClr val="B0AC00"/>
    <a:srgbClr val="C0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4" autoAdjust="0"/>
    <p:restoredTop sz="88535" autoAdjust="0"/>
  </p:normalViewPr>
  <p:slideViewPr>
    <p:cSldViewPr snapToGrid="0" snapToObjects="1" showGuides="1">
      <p:cViewPr varScale="1">
        <p:scale>
          <a:sx n="48" d="100"/>
          <a:sy n="48" d="100"/>
        </p:scale>
        <p:origin x="164" y="40"/>
      </p:cViewPr>
      <p:guideLst>
        <p:guide orient="horz" pos="6480"/>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144" d="100"/>
          <a:sy n="144" d="100"/>
        </p:scale>
        <p:origin x="345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3781EB-4FB3-3648-A6F1-521C35AF4CD7}" type="datetimeFigureOut">
              <a:rPr lang="en-US" smtClean="0"/>
              <a:pPr/>
              <a:t>5/24/2021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F0F673-3FE3-4644-A0AD-C862DAC4A93E}" type="slidenum">
              <a:rPr lang="en-US" smtClean="0"/>
              <a:pPr/>
              <a:t>‹#›</a:t>
            </a:fld>
            <a:endParaRPr lang="en-US"/>
          </a:p>
        </p:txBody>
      </p:sp>
    </p:spTree>
    <p:extLst>
      <p:ext uri="{BB962C8B-B14F-4D97-AF65-F5344CB8AC3E}">
        <p14:creationId xmlns:p14="http://schemas.microsoft.com/office/powerpoint/2010/main" val="189496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91D6BE-35D6-7746-85CA-91EA11600B8F}" type="datetimeFigureOut">
              <a:rPr lang="en-US" smtClean="0"/>
              <a:pPr/>
              <a:t>5/24/2021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6D829D-6F50-6945-B415-7FF26FA4187F}" type="slidenum">
              <a:rPr lang="en-US" smtClean="0"/>
              <a:pPr/>
              <a:t>‹#›</a:t>
            </a:fld>
            <a:endParaRPr lang="en-US"/>
          </a:p>
        </p:txBody>
      </p:sp>
    </p:spTree>
    <p:extLst>
      <p:ext uri="{BB962C8B-B14F-4D97-AF65-F5344CB8AC3E}">
        <p14:creationId xmlns:p14="http://schemas.microsoft.com/office/powerpoint/2010/main" val="2149197503"/>
      </p:ext>
    </p:extLst>
  </p:cSld>
  <p:clrMap bg1="lt1" tx1="dk1" bg2="lt2" tx2="dk2" accent1="accent1" accent2="accent2" accent3="accent3" accent4="accent4" accent5="accent5" accent6="accent6" hlink="hlink" folHlink="folHlink"/>
  <p:hf hdr="0" ftr="0" dt="0"/>
  <p:notesStyle>
    <a:lvl1pPr marL="0" algn="l" defTabSz="1371600" rtl="0" eaLnBrk="1" latinLnBrk="0" hangingPunct="1">
      <a:defRPr sz="3600" kern="1200">
        <a:solidFill>
          <a:schemeClr val="tx1"/>
        </a:solidFill>
        <a:latin typeface="+mn-lt"/>
        <a:ea typeface="+mn-ea"/>
        <a:cs typeface="+mn-cs"/>
      </a:defRPr>
    </a:lvl1pPr>
    <a:lvl2pPr marL="1371600" algn="l" defTabSz="1371600" rtl="0" eaLnBrk="1" latinLnBrk="0" hangingPunct="1">
      <a:defRPr sz="3600" kern="1200">
        <a:solidFill>
          <a:schemeClr val="tx1"/>
        </a:solidFill>
        <a:latin typeface="+mn-lt"/>
        <a:ea typeface="+mn-ea"/>
        <a:cs typeface="+mn-cs"/>
      </a:defRPr>
    </a:lvl2pPr>
    <a:lvl3pPr marL="2743200" algn="l" defTabSz="1371600" rtl="0" eaLnBrk="1" latinLnBrk="0" hangingPunct="1">
      <a:defRPr sz="3600" kern="1200">
        <a:solidFill>
          <a:schemeClr val="tx1"/>
        </a:solidFill>
        <a:latin typeface="+mn-lt"/>
        <a:ea typeface="+mn-ea"/>
        <a:cs typeface="+mn-cs"/>
      </a:defRPr>
    </a:lvl3pPr>
    <a:lvl4pPr marL="4114800" algn="l" defTabSz="1371600" rtl="0" eaLnBrk="1" latinLnBrk="0" hangingPunct="1">
      <a:defRPr sz="3600" kern="1200">
        <a:solidFill>
          <a:schemeClr val="tx1"/>
        </a:solidFill>
        <a:latin typeface="+mn-lt"/>
        <a:ea typeface="+mn-ea"/>
        <a:cs typeface="+mn-cs"/>
      </a:defRPr>
    </a:lvl4pPr>
    <a:lvl5pPr marL="5486400" algn="l" defTabSz="1371600" rtl="0" eaLnBrk="1" latinLnBrk="0" hangingPunct="1">
      <a:defRPr sz="3600" kern="1200">
        <a:solidFill>
          <a:schemeClr val="tx1"/>
        </a:solidFill>
        <a:latin typeface="+mn-lt"/>
        <a:ea typeface="+mn-ea"/>
        <a:cs typeface="+mn-cs"/>
      </a:defRPr>
    </a:lvl5pPr>
    <a:lvl6pPr marL="6858000" algn="l" defTabSz="1371600" rtl="0" eaLnBrk="1" latinLnBrk="0" hangingPunct="1">
      <a:defRPr sz="3600" kern="1200">
        <a:solidFill>
          <a:schemeClr val="tx1"/>
        </a:solidFill>
        <a:latin typeface="+mn-lt"/>
        <a:ea typeface="+mn-ea"/>
        <a:cs typeface="+mn-cs"/>
      </a:defRPr>
    </a:lvl6pPr>
    <a:lvl7pPr marL="8229600" algn="l" defTabSz="1371600" rtl="0" eaLnBrk="1" latinLnBrk="0" hangingPunct="1">
      <a:defRPr sz="3600" kern="1200">
        <a:solidFill>
          <a:schemeClr val="tx1"/>
        </a:solidFill>
        <a:latin typeface="+mn-lt"/>
        <a:ea typeface="+mn-ea"/>
        <a:cs typeface="+mn-cs"/>
      </a:defRPr>
    </a:lvl7pPr>
    <a:lvl8pPr marL="9601200" algn="l" defTabSz="1371600" rtl="0" eaLnBrk="1" latinLnBrk="0" hangingPunct="1">
      <a:defRPr sz="3600" kern="1200">
        <a:solidFill>
          <a:schemeClr val="tx1"/>
        </a:solidFill>
        <a:latin typeface="+mn-lt"/>
        <a:ea typeface="+mn-ea"/>
        <a:cs typeface="+mn-cs"/>
      </a:defRPr>
    </a:lvl8pPr>
    <a:lvl9pPr marL="10972800" algn="l" defTabSz="13716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6D829D-6F50-6945-B415-7FF26FA4187F}" type="slidenum">
              <a:rPr lang="en-US" smtClean="0"/>
              <a:pPr/>
              <a:t>1</a:t>
            </a:fld>
            <a:endParaRPr lang="en-US"/>
          </a:p>
        </p:txBody>
      </p:sp>
    </p:spTree>
    <p:extLst>
      <p:ext uri="{BB962C8B-B14F-4D97-AF65-F5344CB8AC3E}">
        <p14:creationId xmlns:p14="http://schemas.microsoft.com/office/powerpoint/2010/main" val="395710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Imaging: </a:t>
            </a:r>
            <a:r>
              <a:rPr lang="en-US" sz="3600" kern="1200" dirty="0"/>
              <a:t>scan planning, slice tracing, protocol optimization</a:t>
            </a:r>
          </a:p>
          <a:p>
            <a:r>
              <a:rPr lang="en-US" sz="3600" kern="1200" dirty="0"/>
              <a:t>Recon: including enhancement, quality assessment</a:t>
            </a:r>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7</a:t>
            </a:fld>
            <a:endParaRPr lang="en-US"/>
          </a:p>
        </p:txBody>
      </p:sp>
    </p:spTree>
    <p:extLst>
      <p:ext uri="{BB962C8B-B14F-4D97-AF65-F5344CB8AC3E}">
        <p14:creationId xmlns:p14="http://schemas.microsoft.com/office/powerpoint/2010/main" val="29442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47</a:t>
            </a:fld>
            <a:endParaRPr lang="en-US"/>
          </a:p>
        </p:txBody>
      </p:sp>
    </p:spTree>
    <p:extLst>
      <p:ext uri="{BB962C8B-B14F-4D97-AF65-F5344CB8AC3E}">
        <p14:creationId xmlns:p14="http://schemas.microsoft.com/office/powerpoint/2010/main" val="21848754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3505" y="0"/>
            <a:ext cx="36639500" cy="20574000"/>
          </a:xfrm>
          <a:prstGeom prst="rect">
            <a:avLst/>
          </a:prstGeom>
        </p:spPr>
      </p:pic>
      <p:sp>
        <p:nvSpPr>
          <p:cNvPr id="10" name="Rectangle 45"/>
          <p:cNvSpPr>
            <a:spLocks noChangeArrowheads="1"/>
          </p:cNvSpPr>
          <p:nvPr userDrawn="1"/>
        </p:nvSpPr>
        <p:spPr bwMode="auto">
          <a:xfrm>
            <a:off x="-63504" y="0"/>
            <a:ext cx="36639504" cy="457200"/>
          </a:xfrm>
          <a:prstGeom prst="rect">
            <a:avLst/>
          </a:prstGeom>
          <a:solidFill>
            <a:srgbClr val="99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
        <p:nvSpPr>
          <p:cNvPr id="23" name="Rectangle 3"/>
          <p:cNvSpPr>
            <a:spLocks noGrp="1" noChangeArrowheads="1"/>
          </p:cNvSpPr>
          <p:nvPr>
            <p:ph type="subTitle" idx="1" hasCustomPrompt="1"/>
          </p:nvPr>
        </p:nvSpPr>
        <p:spPr>
          <a:xfrm>
            <a:off x="15081255" y="1325565"/>
            <a:ext cx="20275548" cy="5072064"/>
          </a:xfrm>
        </p:spPr>
        <p:txBody>
          <a:bodyPr anchor="ctr"/>
          <a:lstStyle>
            <a:lvl1pPr marL="0" indent="0">
              <a:buNone/>
              <a:defRPr sz="11200" baseline="0">
                <a:solidFill>
                  <a:schemeClr val="bg1"/>
                </a:solidFill>
              </a:defRPr>
            </a:lvl1pPr>
          </a:lstStyle>
          <a:p>
            <a:r>
              <a:rPr lang="en-US" dirty="0"/>
              <a:t>Click to add title</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022953" y="17649168"/>
            <a:ext cx="6677210" cy="146761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219029" y="17287972"/>
            <a:ext cx="2302328" cy="21900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a:xfrm>
            <a:off x="1930396" y="19154775"/>
            <a:ext cx="2336800" cy="1123950"/>
          </a:xfrm>
        </p:spPr>
        <p:txBody>
          <a:bodyPr/>
          <a:lstStyle/>
          <a:p>
            <a:pPr>
              <a:defRPr/>
            </a:pPr>
            <a:fld id="{49C0EE74-1F2C-4D2D-91EC-B282DFC749DA}" type="slidenum">
              <a:rPr lang="en-US" smtClean="0"/>
              <a:pPr>
                <a:defRPr/>
              </a:pPr>
              <a:t>‹#›</a:t>
            </a:fld>
            <a:endParaRPr lang="en-US"/>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36576000" cy="20574000"/>
          </a:xfrm>
          <a:prstGeom prst="rect">
            <a:avLst/>
          </a:prstGeom>
        </p:spPr>
      </p:pic>
      <p:sp>
        <p:nvSpPr>
          <p:cNvPr id="14" name="Rectangle 45"/>
          <p:cNvSpPr>
            <a:spLocks noChangeArrowheads="1"/>
          </p:cNvSpPr>
          <p:nvPr userDrawn="1"/>
        </p:nvSpPr>
        <p:spPr bwMode="auto">
          <a:xfrm>
            <a:off x="0" y="0"/>
            <a:ext cx="36576000" cy="457200"/>
          </a:xfrm>
          <a:prstGeom prst="rect">
            <a:avLst/>
          </a:prstGeom>
          <a:solidFill>
            <a:srgbClr val="CC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pic>
        <p:nvPicPr>
          <p:cNvPr id="15" name="Picture 15" descr="DHHS Logo"/>
          <p:cNvPicPr>
            <a:picLocks noChangeAspect="1" noChangeArrowheads="1"/>
          </p:cNvPicPr>
          <p:nvPr userDrawn="1"/>
        </p:nvPicPr>
        <p:blipFill>
          <a:blip r:embed="rId4"/>
          <a:srcRect/>
          <a:stretch>
            <a:fillRect/>
          </a:stretch>
        </p:blipFill>
        <p:spPr bwMode="auto">
          <a:xfrm>
            <a:off x="13711916" y="11818623"/>
            <a:ext cx="2616038" cy="2523744"/>
          </a:xfrm>
          <a:prstGeom prst="rect">
            <a:avLst/>
          </a:prstGeom>
          <a:noFill/>
          <a:ln w="9525">
            <a:noFill/>
            <a:miter lim="800000"/>
            <a:headEnd/>
            <a:tailEnd/>
          </a:ln>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389" y="12239456"/>
            <a:ext cx="7478474" cy="168207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9"/>
            <a:ext cx="33178748" cy="2538411"/>
          </a:xfrm>
          <a:prstGeom prst="rect">
            <a:avLst/>
          </a:prstGeom>
          <a:noFill/>
          <a:ln w="9525">
            <a:noFill/>
            <a:miter lim="800000"/>
            <a:headEnd/>
            <a:tailEnd/>
          </a:ln>
        </p:spPr>
        <p:txBody>
          <a:bodyPr vert="horz" wrap="square" lIns="91431" tIns="45715" rIns="91431" bIns="45715"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22547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dirty="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a:p>
        </p:txBody>
      </p:sp>
      <p:sp>
        <p:nvSpPr>
          <p:cNvPr id="4" name="Title 3"/>
          <p:cNvSpPr>
            <a:spLocks noGrp="1"/>
          </p:cNvSpPr>
          <p:nvPr>
            <p:ph type="title" hasCustomPrompt="1"/>
          </p:nvPr>
        </p:nvSpPr>
        <p:spPr>
          <a:xfrm>
            <a:off x="1689100" y="433395"/>
            <a:ext cx="33178752" cy="2538411"/>
          </a:xfrm>
        </p:spPr>
        <p:txBody>
          <a:bodyPr/>
          <a:lstStyle/>
          <a:p>
            <a:r>
              <a:rPr lang="en-US" dirty="0"/>
              <a:t>Click to add title</a:t>
            </a:r>
          </a:p>
        </p:txBody>
      </p:sp>
      <p:sp>
        <p:nvSpPr>
          <p:cNvPr id="6" name="Picture Placeholder 5"/>
          <p:cNvSpPr>
            <a:spLocks noGrp="1"/>
          </p:cNvSpPr>
          <p:nvPr>
            <p:ph type="pic" sz="quarter" idx="11"/>
          </p:nvPr>
        </p:nvSpPr>
        <p:spPr>
          <a:xfrm>
            <a:off x="1930403" y="4071939"/>
            <a:ext cx="32937452" cy="13101636"/>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1930403" y="17564107"/>
            <a:ext cx="32937452" cy="885825"/>
          </a:xfrm>
        </p:spPr>
        <p:txBody>
          <a:bodyPr>
            <a:noAutofit/>
          </a:bodyPr>
          <a:lstStyle>
            <a:lvl1pPr>
              <a:buFontTx/>
              <a:buNone/>
              <a:defRPr sz="5600"/>
            </a:lvl1pPr>
            <a:lvl2pPr>
              <a:defRPr sz="5600"/>
            </a:lvl2pPr>
            <a:lvl3pPr>
              <a:defRPr sz="5600"/>
            </a:lvl3pPr>
            <a:lvl4pPr>
              <a:defRPr sz="5600"/>
            </a:lvl4pPr>
            <a:lvl5pPr>
              <a:defRPr sz="5600"/>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3220702"/>
            <a:ext cx="31089600" cy="4086225"/>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8720140"/>
            <a:ext cx="31089600" cy="4500561"/>
          </a:xfrm>
        </p:spPr>
        <p:txBody>
          <a:bodyPr anchor="b"/>
          <a:lstStyle>
            <a:lvl1pPr marL="0" indent="0">
              <a:buNone/>
              <a:defRPr sz="8000"/>
            </a:lvl1pPr>
            <a:lvl2pPr marL="1828754" indent="0">
              <a:buNone/>
              <a:defRPr sz="7200"/>
            </a:lvl2pPr>
            <a:lvl3pPr marL="3657509" indent="0">
              <a:buNone/>
              <a:defRPr sz="6400"/>
            </a:lvl3pPr>
            <a:lvl4pPr marL="5486263" indent="0">
              <a:buNone/>
              <a:defRPr sz="5600"/>
            </a:lvl4pPr>
            <a:lvl5pPr marL="7315017" indent="0">
              <a:buNone/>
              <a:defRPr sz="5600"/>
            </a:lvl5pPr>
            <a:lvl6pPr marL="9143771" indent="0">
              <a:buNone/>
              <a:defRPr sz="5600"/>
            </a:lvl6pPr>
            <a:lvl7pPr marL="10972526" indent="0">
              <a:buNone/>
              <a:defRPr sz="5600"/>
            </a:lvl7pPr>
            <a:lvl8pPr marL="12801280" indent="0">
              <a:buNone/>
              <a:defRPr sz="5600"/>
            </a:lvl8pPr>
            <a:lvl9pPr marL="14630034" indent="0">
              <a:buNone/>
              <a:defRPr sz="5600"/>
            </a:lvl9pPr>
          </a:lstStyle>
          <a:p>
            <a:pPr lvl="0"/>
            <a:r>
              <a:rPr lang="en-US"/>
              <a:t>Click to 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4840" y="589041"/>
            <a:ext cx="32918400" cy="2177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4605339"/>
            <a:ext cx="16160752"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6524625"/>
            <a:ext cx="16160752"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4605339"/>
            <a:ext cx="16167100"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6524625"/>
            <a:ext cx="16167100"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3757926"/>
            <a:ext cx="12033252" cy="348615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3757932"/>
            <a:ext cx="20447000" cy="1462056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7698531"/>
            <a:ext cx="12033252" cy="10679958"/>
          </a:xfrm>
        </p:spPr>
        <p:txBody>
          <a:bodyPr/>
          <a:lstStyle>
            <a:lvl1pPr marL="0" indent="0">
              <a:buNone/>
              <a:defRPr sz="5600"/>
            </a:lvl1pPr>
            <a:lvl2pPr marL="1828754" indent="0">
              <a:buNone/>
              <a:defRPr sz="4800"/>
            </a:lvl2pPr>
            <a:lvl3pPr marL="3657509" indent="0">
              <a:buNone/>
              <a:defRPr sz="4000"/>
            </a:lvl3pPr>
            <a:lvl4pPr marL="5486263" indent="0">
              <a:buNone/>
              <a:defRPr sz="3600"/>
            </a:lvl4pPr>
            <a:lvl5pPr marL="7315017" indent="0">
              <a:buNone/>
              <a:defRPr sz="3600"/>
            </a:lvl5pPr>
            <a:lvl6pPr marL="9143771" indent="0">
              <a:buNone/>
              <a:defRPr sz="3600"/>
            </a:lvl6pPr>
            <a:lvl7pPr marL="10972526" indent="0">
              <a:buNone/>
              <a:defRPr sz="3600"/>
            </a:lvl7pPr>
            <a:lvl8pPr marL="12801280" indent="0">
              <a:buNone/>
              <a:defRPr sz="3600"/>
            </a:lvl8pPr>
            <a:lvl9pPr marL="14630034" indent="0">
              <a:buNone/>
              <a:defRPr sz="3600"/>
            </a:lvl9pPr>
          </a:lstStyle>
          <a:p>
            <a:pPr lvl="0"/>
            <a:r>
              <a:rPr lang="en-US"/>
              <a:t>Click to 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336564"/>
            <a:ext cx="32918400" cy="13577889"/>
          </a:xfrm>
          <a:prstGeom prst="rect">
            <a:avLst/>
          </a:prstGeom>
        </p:spPr>
        <p:txBody>
          <a:bodyPr vert="horz" lIns="274320" tIns="137160" rIns="274320" bIns="137160" rtlCol="0">
            <a:normAutofit/>
          </a:bodyPr>
          <a:lstStyle/>
          <a:p>
            <a:pPr lvl="0"/>
            <a:r>
              <a:rPr lang="en-US" dirty="0"/>
              <a:t>First Level</a:t>
            </a:r>
          </a:p>
          <a:p>
            <a:pPr lvl="1"/>
            <a:r>
              <a:rPr lang="en-US" dirty="0"/>
              <a:t>Second level</a:t>
            </a:r>
          </a:p>
          <a:p>
            <a:pPr lvl="2"/>
            <a:r>
              <a:rPr lang="en-US" dirty="0"/>
              <a:t>Third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pic>
        <p:nvPicPr>
          <p:cNvPr id="9" name="Picture 30"/>
          <p:cNvPicPr>
            <a:picLocks noChangeAspect="1" noChangeArrowheads="1"/>
          </p:cNvPicPr>
          <p:nvPr userDrawn="1"/>
        </p:nvPicPr>
        <p:blipFill>
          <a:blip r:embed="rId13">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0" y="304806"/>
            <a:ext cx="36576000" cy="2943225"/>
          </a:xfrm>
          <a:prstGeom prst="rect">
            <a:avLst/>
          </a:prstGeom>
          <a:noFill/>
          <a:ln w="9525">
            <a:noFill/>
            <a:miter lim="800000"/>
            <a:headEnd/>
            <a:tailEnd/>
          </a:ln>
        </p:spPr>
      </p:pic>
      <p:sp>
        <p:nvSpPr>
          <p:cNvPr id="10" name="Rectangle 32"/>
          <p:cNvSpPr>
            <a:spLocks noChangeArrowheads="1"/>
          </p:cNvSpPr>
          <p:nvPr userDrawn="1"/>
        </p:nvSpPr>
        <p:spPr bwMode="auto">
          <a:xfrm>
            <a:off x="0" y="7"/>
            <a:ext cx="36576000" cy="314325"/>
          </a:xfrm>
          <a:prstGeom prst="rect">
            <a:avLst/>
          </a:prstGeom>
          <a:solidFill>
            <a:srgbClr val="C0143C"/>
          </a:solidFill>
          <a:ln w="9525">
            <a:noFill/>
            <a:miter lim="800000"/>
            <a:headEnd/>
            <a:tailEnd/>
          </a:ln>
          <a:effectLst/>
        </p:spPr>
        <p:txBody>
          <a:bodyPr wrap="none" lIns="365760" tIns="182880" rIns="365760" bIns="182880" anchor="ctr"/>
          <a:lstStyle/>
          <a:p>
            <a:pPr>
              <a:defRPr/>
            </a:pPr>
            <a:endParaRPr lang="en-US" sz="7200">
              <a:latin typeface="Arial" charset="0"/>
              <a:ea typeface="ＭＳ Ｐゴシック" pitchFamily="48" charset="-128"/>
              <a:cs typeface="+mn-cs"/>
            </a:endParaRPr>
          </a:p>
        </p:txBody>
      </p:sp>
      <p:sp>
        <p:nvSpPr>
          <p:cNvPr id="11" name="Line 33"/>
          <p:cNvSpPr>
            <a:spLocks noChangeShapeType="1"/>
          </p:cNvSpPr>
          <p:nvPr userDrawn="1"/>
        </p:nvSpPr>
        <p:spPr bwMode="auto">
          <a:xfrm flipH="1">
            <a:off x="2133599" y="18935700"/>
            <a:ext cx="26363271" cy="0"/>
          </a:xfrm>
          <a:prstGeom prst="line">
            <a:avLst/>
          </a:prstGeom>
          <a:noFill/>
          <a:ln w="9525">
            <a:solidFill>
              <a:srgbClr val="C0143C"/>
            </a:solidFill>
            <a:round/>
            <a:headEnd/>
            <a:tailEnd/>
          </a:ln>
          <a:effectLst/>
        </p:spPr>
        <p:txBody>
          <a:bodyPr lIns="365760" tIns="182880" rIns="365760" bIns="182880"/>
          <a:lstStyle/>
          <a:p>
            <a:pPr>
              <a:defRPr/>
            </a:pPr>
            <a:endParaRPr lang="en-US" sz="7200">
              <a:latin typeface="Arial" charset="0"/>
              <a:ea typeface="+mn-ea"/>
              <a:cs typeface="+mn-cs"/>
            </a:endParaRPr>
          </a:p>
        </p:txBody>
      </p:sp>
      <p:sp>
        <p:nvSpPr>
          <p:cNvPr id="18" name="Rectangle 36"/>
          <p:cNvSpPr>
            <a:spLocks noGrp="1" noChangeArrowheads="1"/>
          </p:cNvSpPr>
          <p:nvPr>
            <p:ph type="title"/>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a:t>Click to edit Master title style</a:t>
            </a:r>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8601042" y="18277332"/>
            <a:ext cx="6650213" cy="13167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Lst>
  <p:hf hdr="0" ftr="0" dt="0"/>
  <p:txStyles>
    <p:titleStyle>
      <a:lvl1pPr algn="l" defTabSz="1828754" rtl="0" eaLnBrk="1" latinLnBrk="0" hangingPunct="1">
        <a:spcBef>
          <a:spcPct val="0"/>
        </a:spcBef>
        <a:buNone/>
        <a:defRPr sz="12800" b="0" i="0" kern="1200">
          <a:solidFill>
            <a:schemeClr val="bg1"/>
          </a:solidFill>
          <a:latin typeface="Arial"/>
          <a:ea typeface="+mj-ea"/>
          <a:cs typeface="Arial"/>
        </a:defRPr>
      </a:lvl1pPr>
    </p:titleStyle>
    <p:bodyStyle>
      <a:lvl1pPr marL="1365218" indent="-1365218" algn="l" defTabSz="1828754" rtl="0" eaLnBrk="1" latinLnBrk="0" hangingPunct="1">
        <a:spcBef>
          <a:spcPct val="20000"/>
        </a:spcBef>
        <a:buClr>
          <a:srgbClr val="C0143C"/>
        </a:buClr>
        <a:buFont typeface="Wingdings" charset="2"/>
        <a:buChar char="§"/>
        <a:defRPr sz="12000" b="0" i="0" kern="1200">
          <a:solidFill>
            <a:schemeClr val="tx1"/>
          </a:solidFill>
          <a:latin typeface="Arial"/>
          <a:ea typeface="+mn-ea"/>
          <a:cs typeface="Arial"/>
        </a:defRPr>
      </a:lvl1pPr>
      <a:lvl2pPr marL="2971726" indent="-1142971" algn="l" defTabSz="1828754" rtl="0" eaLnBrk="1" latinLnBrk="0" hangingPunct="1">
        <a:spcBef>
          <a:spcPct val="20000"/>
        </a:spcBef>
        <a:buClr>
          <a:srgbClr val="575A5D"/>
        </a:buClr>
        <a:buFont typeface="Wingdings" charset="2"/>
        <a:buChar char="§"/>
        <a:defRPr sz="10400" b="0" i="0" kern="1200">
          <a:solidFill>
            <a:schemeClr val="tx1"/>
          </a:solidFill>
          <a:latin typeface="Arial"/>
          <a:ea typeface="+mn-ea"/>
          <a:cs typeface="Arial"/>
        </a:defRPr>
      </a:lvl2pPr>
      <a:lvl3pPr marL="4571886" indent="-914377" algn="l" defTabSz="1828754" rtl="0" eaLnBrk="1" latinLnBrk="0" hangingPunct="1">
        <a:spcBef>
          <a:spcPct val="20000"/>
        </a:spcBef>
        <a:buFont typeface="Lucida Grande"/>
        <a:buChar char="-"/>
        <a:defRPr sz="9600" b="0" i="0" kern="1200">
          <a:solidFill>
            <a:schemeClr val="tx1"/>
          </a:solidFill>
          <a:latin typeface="Arial"/>
          <a:ea typeface="+mn-ea"/>
          <a:cs typeface="Arial"/>
        </a:defRPr>
      </a:lvl3pPr>
      <a:lvl4pPr marL="6400640"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4pPr>
      <a:lvl5pPr marL="8229394"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5pPr>
      <a:lvl6pPr marL="10058149" indent="-914377" algn="l" defTabSz="1828754" rtl="0" eaLnBrk="1" latinLnBrk="0" hangingPunct="1">
        <a:spcBef>
          <a:spcPct val="20000"/>
        </a:spcBef>
        <a:buFont typeface="Arial"/>
        <a:buChar char="•"/>
        <a:defRPr sz="8000" kern="1200">
          <a:solidFill>
            <a:schemeClr val="tx1"/>
          </a:solidFill>
          <a:latin typeface="+mn-lt"/>
          <a:ea typeface="+mn-ea"/>
          <a:cs typeface="+mn-cs"/>
        </a:defRPr>
      </a:lvl6pPr>
      <a:lvl7pPr marL="11886903" indent="-914377" algn="l" defTabSz="1828754" rtl="0" eaLnBrk="1" latinLnBrk="0" hangingPunct="1">
        <a:spcBef>
          <a:spcPct val="20000"/>
        </a:spcBef>
        <a:buFont typeface="Arial"/>
        <a:buChar char="•"/>
        <a:defRPr sz="8000" kern="1200">
          <a:solidFill>
            <a:schemeClr val="tx1"/>
          </a:solidFill>
          <a:latin typeface="+mn-lt"/>
          <a:ea typeface="+mn-ea"/>
          <a:cs typeface="+mn-cs"/>
        </a:defRPr>
      </a:lvl7pPr>
      <a:lvl8pPr marL="13715657" indent="-914377" algn="l" defTabSz="1828754" rtl="0" eaLnBrk="1" latinLnBrk="0" hangingPunct="1">
        <a:spcBef>
          <a:spcPct val="20000"/>
        </a:spcBef>
        <a:buFont typeface="Arial"/>
        <a:buChar char="•"/>
        <a:defRPr sz="8000" kern="1200">
          <a:solidFill>
            <a:schemeClr val="tx1"/>
          </a:solidFill>
          <a:latin typeface="+mn-lt"/>
          <a:ea typeface="+mn-ea"/>
          <a:cs typeface="+mn-cs"/>
        </a:defRPr>
      </a:lvl8pPr>
      <a:lvl9pPr marL="15544411" indent="-914377" algn="l" defTabSz="1828754"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754" rtl="0" eaLnBrk="1" latinLnBrk="0" hangingPunct="1">
        <a:defRPr sz="7200" kern="1200">
          <a:solidFill>
            <a:schemeClr val="tx1"/>
          </a:solidFill>
          <a:latin typeface="+mn-lt"/>
          <a:ea typeface="+mn-ea"/>
          <a:cs typeface="+mn-cs"/>
        </a:defRPr>
      </a:lvl1pPr>
      <a:lvl2pPr marL="1828754" algn="l" defTabSz="1828754" rtl="0" eaLnBrk="1" latinLnBrk="0" hangingPunct="1">
        <a:defRPr sz="7200" kern="1200">
          <a:solidFill>
            <a:schemeClr val="tx1"/>
          </a:solidFill>
          <a:latin typeface="+mn-lt"/>
          <a:ea typeface="+mn-ea"/>
          <a:cs typeface="+mn-cs"/>
        </a:defRPr>
      </a:lvl2pPr>
      <a:lvl3pPr marL="3657509" algn="l" defTabSz="1828754" rtl="0" eaLnBrk="1" latinLnBrk="0" hangingPunct="1">
        <a:defRPr sz="7200" kern="1200">
          <a:solidFill>
            <a:schemeClr val="tx1"/>
          </a:solidFill>
          <a:latin typeface="+mn-lt"/>
          <a:ea typeface="+mn-ea"/>
          <a:cs typeface="+mn-cs"/>
        </a:defRPr>
      </a:lvl3pPr>
      <a:lvl4pPr marL="5486263" algn="l" defTabSz="1828754" rtl="0" eaLnBrk="1" latinLnBrk="0" hangingPunct="1">
        <a:defRPr sz="7200" kern="1200">
          <a:solidFill>
            <a:schemeClr val="tx1"/>
          </a:solidFill>
          <a:latin typeface="+mn-lt"/>
          <a:ea typeface="+mn-ea"/>
          <a:cs typeface="+mn-cs"/>
        </a:defRPr>
      </a:lvl4pPr>
      <a:lvl5pPr marL="7315017" algn="l" defTabSz="1828754" rtl="0" eaLnBrk="1" latinLnBrk="0" hangingPunct="1">
        <a:defRPr sz="7200" kern="1200">
          <a:solidFill>
            <a:schemeClr val="tx1"/>
          </a:solidFill>
          <a:latin typeface="+mn-lt"/>
          <a:ea typeface="+mn-ea"/>
          <a:cs typeface="+mn-cs"/>
        </a:defRPr>
      </a:lvl5pPr>
      <a:lvl6pPr marL="9143771" algn="l" defTabSz="1828754" rtl="0" eaLnBrk="1" latinLnBrk="0" hangingPunct="1">
        <a:defRPr sz="7200" kern="1200">
          <a:solidFill>
            <a:schemeClr val="tx1"/>
          </a:solidFill>
          <a:latin typeface="+mn-lt"/>
          <a:ea typeface="+mn-ea"/>
          <a:cs typeface="+mn-cs"/>
        </a:defRPr>
      </a:lvl6pPr>
      <a:lvl7pPr marL="10972526" algn="l" defTabSz="1828754" rtl="0" eaLnBrk="1" latinLnBrk="0" hangingPunct="1">
        <a:defRPr sz="7200" kern="1200">
          <a:solidFill>
            <a:schemeClr val="tx1"/>
          </a:solidFill>
          <a:latin typeface="+mn-lt"/>
          <a:ea typeface="+mn-ea"/>
          <a:cs typeface="+mn-cs"/>
        </a:defRPr>
      </a:lvl7pPr>
      <a:lvl8pPr marL="12801280" algn="l" defTabSz="1828754" rtl="0" eaLnBrk="1" latinLnBrk="0" hangingPunct="1">
        <a:defRPr sz="7200" kern="1200">
          <a:solidFill>
            <a:schemeClr val="tx1"/>
          </a:solidFill>
          <a:latin typeface="+mn-lt"/>
          <a:ea typeface="+mn-ea"/>
          <a:cs typeface="+mn-cs"/>
        </a:defRPr>
      </a:lvl8pPr>
      <a:lvl9pPr marL="14630034" algn="l" defTabSz="1828754"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0.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6.wdp"/><Relationship Id="rId3" Type="http://schemas.openxmlformats.org/officeDocument/2006/relationships/image" Target="../media/image31.jpg"/><Relationship Id="rId7" Type="http://schemas.openxmlformats.org/officeDocument/2006/relationships/image" Target="../media/image34.jpg"/><Relationship Id="rId12"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37.jpg"/><Relationship Id="rId5" Type="http://schemas.openxmlformats.org/officeDocument/2006/relationships/image" Target="../media/image33.png"/><Relationship Id="rId10" Type="http://schemas.openxmlformats.org/officeDocument/2006/relationships/image" Target="../media/image36.jpg"/><Relationship Id="rId4" Type="http://schemas.openxmlformats.org/officeDocument/2006/relationships/image" Target="../media/image32.jpg"/><Relationship Id="rId9"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9.jpe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8.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1.png"/><Relationship Id="rId4" Type="http://schemas.microsoft.com/office/2007/relationships/hdphoto" Target="../media/hdphoto7.wdp"/><Relationship Id="rId9"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8.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1.png"/><Relationship Id="rId4" Type="http://schemas.microsoft.com/office/2007/relationships/hdphoto" Target="../media/hdphoto7.wdp"/><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57.jpeg"/><Relationship Id="rId4" Type="http://schemas.openxmlformats.org/officeDocument/2006/relationships/image" Target="../media/image65.png"/><Relationship Id="rId9" Type="http://schemas.openxmlformats.org/officeDocument/2006/relationships/image" Target="../media/image73.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doi.org/10.1016/0893-6080(91)90009-T" TargetMode="Externa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hui.xue@nih.gov" TargetMode="External"/><Relationship Id="rId2" Type="http://schemas.openxmlformats.org/officeDocument/2006/relationships/hyperlink" Target="https://github.com/NHLBI-MR/DeepLearningCrashCourse_Fall_2021" TargetMode="External"/><Relationship Id="rId1" Type="http://schemas.openxmlformats.org/officeDocument/2006/relationships/slideLayout" Target="../slideLayouts/slideLayout2.xml"/><Relationship Id="rId4" Type="http://schemas.openxmlformats.org/officeDocument/2006/relationships/hyperlink" Target="mailto:davidchansen@gradientsoftware.ne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4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82.png"/><Relationship Id="rId9" Type="http://schemas.openxmlformats.org/officeDocument/2006/relationships/image" Target="../media/image1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NHLBI-MR/DeepLearningCrashCourse_Fall_202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ytorch.org/tutorials/beginner/basics/intro.html" TargetMode="External"/><Relationship Id="rId2" Type="http://schemas.openxmlformats.org/officeDocument/2006/relationships/hyperlink" Target="https://pytorch.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tlThdr3O5Qo?feature=oembed" TargetMode="Externa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a:spLocks noGrp="1"/>
          </p:cNvSpPr>
          <p:nvPr>
            <p:ph type="subTitle" idx="1"/>
          </p:nvPr>
        </p:nvSpPr>
        <p:spPr>
          <a:xfrm>
            <a:off x="596053" y="1201626"/>
            <a:ext cx="35979947" cy="5106410"/>
          </a:xfrm>
        </p:spPr>
        <p:txBody>
          <a:bodyPr>
            <a:normAutofit lnSpcReduction="10000"/>
          </a:bodyPr>
          <a:lstStyle/>
          <a:p>
            <a:pPr algn="ctr"/>
            <a:r>
              <a:rPr lang="en-US" sz="14800" b="1" i="1" dirty="0">
                <a:solidFill>
                  <a:srgbClr val="FFFF00"/>
                </a:solidFill>
              </a:rPr>
              <a:t>NHLBI</a:t>
            </a:r>
          </a:p>
          <a:p>
            <a:pPr algn="ctr"/>
            <a:r>
              <a:rPr lang="en-US" altLang="zh-CN" sz="14800" b="1" i="1" dirty="0"/>
              <a:t>Deep Learning Crash Course</a:t>
            </a:r>
            <a:endParaRPr lang="en-US" sz="12800" i="1" dirty="0"/>
          </a:p>
        </p:txBody>
      </p:sp>
      <p:sp>
        <p:nvSpPr>
          <p:cNvPr id="6" name="Text Box 3"/>
          <p:cNvSpPr txBox="1">
            <a:spLocks noChangeArrowheads="1"/>
          </p:cNvSpPr>
          <p:nvPr/>
        </p:nvSpPr>
        <p:spPr bwMode="auto">
          <a:xfrm>
            <a:off x="2499360" y="8420078"/>
            <a:ext cx="32173333" cy="11146385"/>
          </a:xfrm>
          <a:prstGeom prst="rect">
            <a:avLst/>
          </a:prstGeom>
          <a:noFill/>
          <a:ln w="9525">
            <a:noFill/>
            <a:miter lim="800000"/>
            <a:headEnd/>
            <a:tailEnd/>
          </a:ln>
        </p:spPr>
        <p:txBody>
          <a:bodyPr wrap="square">
            <a:spAutoFit/>
          </a:bodyPr>
          <a:lstStyle/>
          <a:p>
            <a:pPr algn="ctr">
              <a:spcBef>
                <a:spcPct val="50000"/>
              </a:spcBef>
            </a:pPr>
            <a:endParaRPr lang="en-US" sz="26500" dirty="0">
              <a:solidFill>
                <a:srgbClr val="C0143C"/>
              </a:solidFill>
              <a:cs typeface="Arial" pitchFamily="34" charset="0"/>
            </a:endParaRPr>
          </a:p>
          <a:p>
            <a:pPr algn="ctr"/>
            <a:r>
              <a:rPr lang="en-US" sz="8000" b="1" dirty="0">
                <a:cs typeface="Arial"/>
              </a:rPr>
              <a:t>National Heart, Lung, and Blood Institute</a:t>
            </a:r>
          </a:p>
          <a:p>
            <a:pPr algn="ctr"/>
            <a:endParaRPr lang="en-US" sz="8000" b="1" dirty="0">
              <a:cs typeface="Arial"/>
            </a:endParaRPr>
          </a:p>
          <a:p>
            <a:pPr algn="ctr"/>
            <a:r>
              <a:rPr lang="en-US" sz="8000" b="1" dirty="0">
                <a:cs typeface="Arial"/>
              </a:rPr>
              <a:t>Fall 2021</a:t>
            </a:r>
            <a:endParaRPr lang="en-US" sz="10666" b="1" dirty="0">
              <a:cs typeface="Arial"/>
            </a:endParaRPr>
          </a:p>
          <a:p>
            <a:pPr algn="ctr"/>
            <a:endParaRPr lang="en-US" sz="10666" dirty="0">
              <a:cs typeface="Arial" pitchFamily="34" charset="0"/>
            </a:endParaRPr>
          </a:p>
          <a:p>
            <a:pPr algn="ctr"/>
            <a:endParaRPr lang="en-US" sz="10666" dirty="0">
              <a:solidFill>
                <a:schemeClr val="accent2"/>
              </a:solidFill>
              <a:cs typeface="Arial" pitchFamily="34" charset="0"/>
            </a:endParaRPr>
          </a:p>
        </p:txBody>
      </p:sp>
    </p:spTree>
    <p:extLst>
      <p:ext uri="{BB962C8B-B14F-4D97-AF65-F5344CB8AC3E}">
        <p14:creationId xmlns:p14="http://schemas.microsoft.com/office/powerpoint/2010/main" val="186823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1686822" y="433395"/>
            <a:ext cx="34118469" cy="2538411"/>
          </a:xfrm>
        </p:spPr>
        <p:txBody>
          <a:bodyPr/>
          <a:lstStyle/>
          <a:p>
            <a:r>
              <a:rPr lang="en-US" altLang="zh-CN" sz="10700" dirty="0"/>
              <a:t>A combination of Data, Computing, Algorithm, Applications</a:t>
            </a:r>
            <a:endParaRPr lang="en-US" sz="10700" dirty="0"/>
          </a:p>
        </p:txBody>
      </p:sp>
      <p:pic>
        <p:nvPicPr>
          <p:cNvPr id="5" name="Picture 4">
            <a:extLst>
              <a:ext uri="{FF2B5EF4-FFF2-40B4-BE49-F238E27FC236}">
                <a16:creationId xmlns:a16="http://schemas.microsoft.com/office/drawing/2014/main" id="{F5D3E09D-99AA-490C-998B-024FDE7DAB64}"/>
              </a:ext>
            </a:extLst>
          </p:cNvPr>
          <p:cNvPicPr>
            <a:picLocks noChangeAspect="1"/>
          </p:cNvPicPr>
          <p:nvPr/>
        </p:nvPicPr>
        <p:blipFill>
          <a:blip r:embed="rId2"/>
          <a:stretch>
            <a:fillRect/>
          </a:stretch>
        </p:blipFill>
        <p:spPr>
          <a:xfrm>
            <a:off x="2333761" y="6920592"/>
            <a:ext cx="12858049" cy="8480516"/>
          </a:xfrm>
          <a:prstGeom prst="rect">
            <a:avLst/>
          </a:prstGeom>
        </p:spPr>
      </p:pic>
      <p:sp>
        <p:nvSpPr>
          <p:cNvPr id="29" name="Rectangle 28">
            <a:extLst>
              <a:ext uri="{FF2B5EF4-FFF2-40B4-BE49-F238E27FC236}">
                <a16:creationId xmlns:a16="http://schemas.microsoft.com/office/drawing/2014/main" id="{11BBD5D4-924D-49BD-8EAD-FBBCCEA14A94}"/>
              </a:ext>
            </a:extLst>
          </p:cNvPr>
          <p:cNvSpPr/>
          <p:nvPr/>
        </p:nvSpPr>
        <p:spPr>
          <a:xfrm>
            <a:off x="2104835" y="18420573"/>
            <a:ext cx="2783006" cy="338554"/>
          </a:xfrm>
          <a:prstGeom prst="rect">
            <a:avLst/>
          </a:prstGeom>
        </p:spPr>
        <p:txBody>
          <a:bodyPr wrap="none">
            <a:spAutoFit/>
          </a:bodyPr>
          <a:lstStyle/>
          <a:p>
            <a:r>
              <a:rPr lang="en-US" sz="1600" dirty="0"/>
              <a:t>Machine Learning Yearning, </a:t>
            </a:r>
          </a:p>
        </p:txBody>
      </p:sp>
      <p:pic>
        <p:nvPicPr>
          <p:cNvPr id="12" name="Picture 11">
            <a:extLst>
              <a:ext uri="{FF2B5EF4-FFF2-40B4-BE49-F238E27FC236}">
                <a16:creationId xmlns:a16="http://schemas.microsoft.com/office/drawing/2014/main" id="{79D0AB4D-0D03-491D-9708-F89058890DC4}"/>
              </a:ext>
            </a:extLst>
          </p:cNvPr>
          <p:cNvPicPr>
            <a:picLocks noChangeAspect="1"/>
          </p:cNvPicPr>
          <p:nvPr/>
        </p:nvPicPr>
        <p:blipFill>
          <a:blip r:embed="rId3"/>
          <a:stretch>
            <a:fillRect/>
          </a:stretch>
        </p:blipFill>
        <p:spPr>
          <a:xfrm>
            <a:off x="15855315" y="4066766"/>
            <a:ext cx="19678650" cy="6353175"/>
          </a:xfrm>
          <a:prstGeom prst="rect">
            <a:avLst/>
          </a:prstGeom>
        </p:spPr>
      </p:pic>
      <p:sp>
        <p:nvSpPr>
          <p:cNvPr id="26" name="TextBox 25">
            <a:extLst>
              <a:ext uri="{FF2B5EF4-FFF2-40B4-BE49-F238E27FC236}">
                <a16:creationId xmlns:a16="http://schemas.microsoft.com/office/drawing/2014/main" id="{C2466F24-D807-4229-8BA2-6FDE8C9CBA0B}"/>
              </a:ext>
            </a:extLst>
          </p:cNvPr>
          <p:cNvSpPr txBox="1"/>
          <p:nvPr/>
        </p:nvSpPr>
        <p:spPr>
          <a:xfrm>
            <a:off x="26131409" y="8850257"/>
            <a:ext cx="9402556" cy="461665"/>
          </a:xfrm>
          <a:prstGeom prst="rect">
            <a:avLst/>
          </a:prstGeom>
          <a:noFill/>
        </p:spPr>
        <p:txBody>
          <a:bodyPr wrap="square" rtlCol="0">
            <a:spAutoFit/>
          </a:bodyPr>
          <a:lstStyle/>
          <a:p>
            <a:r>
              <a:rPr lang="en-US" sz="2400" dirty="0"/>
              <a:t>Model size increases ~10x per year + Data size increases </a:t>
            </a:r>
          </a:p>
        </p:txBody>
      </p:sp>
      <p:pic>
        <p:nvPicPr>
          <p:cNvPr id="28" name="Picture 27" descr="Chart, scatter chart&#10;&#10;Description automatically generated">
            <a:extLst>
              <a:ext uri="{FF2B5EF4-FFF2-40B4-BE49-F238E27FC236}">
                <a16:creationId xmlns:a16="http://schemas.microsoft.com/office/drawing/2014/main" id="{AE73508E-45FD-4707-BCB5-FE783EAB25FA}"/>
              </a:ext>
            </a:extLst>
          </p:cNvPr>
          <p:cNvPicPr>
            <a:picLocks noChangeAspect="1"/>
          </p:cNvPicPr>
          <p:nvPr/>
        </p:nvPicPr>
        <p:blipFill>
          <a:blip r:embed="rId4"/>
          <a:stretch>
            <a:fillRect/>
          </a:stretch>
        </p:blipFill>
        <p:spPr>
          <a:xfrm>
            <a:off x="16498390" y="10905627"/>
            <a:ext cx="10245632" cy="7684224"/>
          </a:xfrm>
          <a:prstGeom prst="rect">
            <a:avLst/>
          </a:prstGeom>
        </p:spPr>
      </p:pic>
      <p:sp>
        <p:nvSpPr>
          <p:cNvPr id="30" name="TextBox 29">
            <a:extLst>
              <a:ext uri="{FF2B5EF4-FFF2-40B4-BE49-F238E27FC236}">
                <a16:creationId xmlns:a16="http://schemas.microsoft.com/office/drawing/2014/main" id="{C52FA0A1-B4D1-4499-BB6B-696792F244D0}"/>
              </a:ext>
            </a:extLst>
          </p:cNvPr>
          <p:cNvSpPr txBox="1"/>
          <p:nvPr/>
        </p:nvSpPr>
        <p:spPr>
          <a:xfrm>
            <a:off x="3098796" y="16585695"/>
            <a:ext cx="9470571" cy="923330"/>
          </a:xfrm>
          <a:prstGeom prst="rect">
            <a:avLst/>
          </a:prstGeom>
          <a:noFill/>
        </p:spPr>
        <p:txBody>
          <a:bodyPr wrap="square" rtlCol="0">
            <a:spAutoFit/>
          </a:bodyPr>
          <a:lstStyle/>
          <a:p>
            <a:r>
              <a:rPr lang="en-US" dirty="0"/>
              <a:t>Why deep model is inevitable</a:t>
            </a:r>
          </a:p>
        </p:txBody>
      </p:sp>
      <p:sp>
        <p:nvSpPr>
          <p:cNvPr id="35" name="TextBox 34">
            <a:extLst>
              <a:ext uri="{FF2B5EF4-FFF2-40B4-BE49-F238E27FC236}">
                <a16:creationId xmlns:a16="http://schemas.microsoft.com/office/drawing/2014/main" id="{15F25934-9B06-43C8-A854-B1DC65AFE37E}"/>
              </a:ext>
            </a:extLst>
          </p:cNvPr>
          <p:cNvSpPr txBox="1"/>
          <p:nvPr/>
        </p:nvSpPr>
        <p:spPr>
          <a:xfrm>
            <a:off x="28127230" y="16028041"/>
            <a:ext cx="7155547" cy="1754326"/>
          </a:xfrm>
          <a:prstGeom prst="rect">
            <a:avLst/>
          </a:prstGeom>
          <a:noFill/>
        </p:spPr>
        <p:txBody>
          <a:bodyPr wrap="square" rtlCol="0">
            <a:spAutoFit/>
          </a:bodyPr>
          <a:lstStyle/>
          <a:p>
            <a:r>
              <a:rPr lang="en-US" dirty="0"/>
              <a:t>Algorithm improvements</a:t>
            </a:r>
          </a:p>
        </p:txBody>
      </p:sp>
      <p:sp>
        <p:nvSpPr>
          <p:cNvPr id="36" name="Arrow: Right 35">
            <a:extLst>
              <a:ext uri="{FF2B5EF4-FFF2-40B4-BE49-F238E27FC236}">
                <a16:creationId xmlns:a16="http://schemas.microsoft.com/office/drawing/2014/main" id="{F944FBE3-7241-4780-BEF9-18DCAEDFF365}"/>
              </a:ext>
            </a:extLst>
          </p:cNvPr>
          <p:cNvSpPr/>
          <p:nvPr/>
        </p:nvSpPr>
        <p:spPr bwMode="auto">
          <a:xfrm rot="10800000">
            <a:off x="26209765" y="16529225"/>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37" name="Arrow: Right 36">
            <a:extLst>
              <a:ext uri="{FF2B5EF4-FFF2-40B4-BE49-F238E27FC236}">
                <a16:creationId xmlns:a16="http://schemas.microsoft.com/office/drawing/2014/main" id="{8599F31B-61E1-468F-826D-EA53091DCC87}"/>
              </a:ext>
            </a:extLst>
          </p:cNvPr>
          <p:cNvSpPr/>
          <p:nvPr/>
        </p:nvSpPr>
        <p:spPr bwMode="auto">
          <a:xfrm rot="16200000">
            <a:off x="29806739" y="10896319"/>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38" name="TextBox 37">
            <a:extLst>
              <a:ext uri="{FF2B5EF4-FFF2-40B4-BE49-F238E27FC236}">
                <a16:creationId xmlns:a16="http://schemas.microsoft.com/office/drawing/2014/main" id="{78BE0242-9956-4BEA-B79E-06CD8BEABEB7}"/>
              </a:ext>
            </a:extLst>
          </p:cNvPr>
          <p:cNvSpPr txBox="1"/>
          <p:nvPr/>
        </p:nvSpPr>
        <p:spPr>
          <a:xfrm>
            <a:off x="27079303" y="12385932"/>
            <a:ext cx="8203473" cy="923330"/>
          </a:xfrm>
          <a:prstGeom prst="rect">
            <a:avLst/>
          </a:prstGeom>
          <a:noFill/>
        </p:spPr>
        <p:txBody>
          <a:bodyPr wrap="square" rtlCol="0">
            <a:spAutoFit/>
          </a:bodyPr>
          <a:lstStyle/>
          <a:p>
            <a:r>
              <a:rPr lang="en-US" dirty="0"/>
              <a:t>Bigger model + more data</a:t>
            </a:r>
          </a:p>
        </p:txBody>
      </p:sp>
      <p:sp>
        <p:nvSpPr>
          <p:cNvPr id="31" name="TextBox 30">
            <a:extLst>
              <a:ext uri="{FF2B5EF4-FFF2-40B4-BE49-F238E27FC236}">
                <a16:creationId xmlns:a16="http://schemas.microsoft.com/office/drawing/2014/main" id="{D165803F-0F2F-4AFB-BDA3-0B236B3E6417}"/>
              </a:ext>
            </a:extLst>
          </p:cNvPr>
          <p:cNvSpPr txBox="1"/>
          <p:nvPr/>
        </p:nvSpPr>
        <p:spPr>
          <a:xfrm>
            <a:off x="30296596" y="14206986"/>
            <a:ext cx="2978331" cy="923330"/>
          </a:xfrm>
          <a:prstGeom prst="rect">
            <a:avLst/>
          </a:prstGeom>
          <a:noFill/>
        </p:spPr>
        <p:txBody>
          <a:bodyPr wrap="square" rtlCol="0">
            <a:spAutoFit/>
          </a:bodyPr>
          <a:lstStyle/>
          <a:p>
            <a:r>
              <a:rPr lang="en-US" dirty="0"/>
              <a:t>vs.</a:t>
            </a:r>
          </a:p>
        </p:txBody>
      </p:sp>
      <p:sp>
        <p:nvSpPr>
          <p:cNvPr id="40" name="TextBox 39">
            <a:extLst>
              <a:ext uri="{FF2B5EF4-FFF2-40B4-BE49-F238E27FC236}">
                <a16:creationId xmlns:a16="http://schemas.microsoft.com/office/drawing/2014/main" id="{76F26285-A5B0-440B-A8BD-95D3FD8D47B1}"/>
              </a:ext>
            </a:extLst>
          </p:cNvPr>
          <p:cNvSpPr txBox="1"/>
          <p:nvPr/>
        </p:nvSpPr>
        <p:spPr>
          <a:xfrm>
            <a:off x="19759613" y="3307898"/>
            <a:ext cx="14399758" cy="923330"/>
          </a:xfrm>
          <a:prstGeom prst="rect">
            <a:avLst/>
          </a:prstGeom>
          <a:noFill/>
        </p:spPr>
        <p:txBody>
          <a:bodyPr wrap="square" rtlCol="0">
            <a:spAutoFit/>
          </a:bodyPr>
          <a:lstStyle/>
          <a:p>
            <a:r>
              <a:rPr lang="en-US" dirty="0"/>
              <a:t>So far, overall effect is still higher training cost</a:t>
            </a:r>
          </a:p>
        </p:txBody>
      </p:sp>
    </p:spTree>
    <p:extLst>
      <p:ext uri="{BB962C8B-B14F-4D97-AF65-F5344CB8AC3E}">
        <p14:creationId xmlns:p14="http://schemas.microsoft.com/office/powerpoint/2010/main" val="3364910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1686822" y="433395"/>
            <a:ext cx="34118469" cy="2538411"/>
          </a:xfrm>
        </p:spPr>
        <p:txBody>
          <a:bodyPr/>
          <a:lstStyle/>
          <a:p>
            <a:r>
              <a:rPr lang="en-US" sz="10700" dirty="0"/>
              <a:t>Big future with a long-way to go</a:t>
            </a:r>
          </a:p>
        </p:txBody>
      </p:sp>
      <p:sp>
        <p:nvSpPr>
          <p:cNvPr id="2" name="Rectangle 1">
            <a:extLst>
              <a:ext uri="{FF2B5EF4-FFF2-40B4-BE49-F238E27FC236}">
                <a16:creationId xmlns:a16="http://schemas.microsoft.com/office/drawing/2014/main" id="{8B3583FA-868F-4BB7-889C-245E671EF567}"/>
              </a:ext>
            </a:extLst>
          </p:cNvPr>
          <p:cNvSpPr/>
          <p:nvPr/>
        </p:nvSpPr>
        <p:spPr>
          <a:xfrm>
            <a:off x="2743199" y="15581581"/>
            <a:ext cx="12318275" cy="2862322"/>
          </a:xfrm>
          <a:prstGeom prst="rect">
            <a:avLst/>
          </a:prstGeom>
        </p:spPr>
        <p:txBody>
          <a:bodyPr wrap="square">
            <a:spAutoFit/>
          </a:bodyPr>
          <a:lstStyle/>
          <a:p>
            <a:r>
              <a:rPr lang="en-US" sz="3600" b="1" dirty="0"/>
              <a:t>According to ARK's research, deep learning will add $30 trillion to the global equity market capitalization during the next 15-20 years.</a:t>
            </a:r>
            <a:r>
              <a:rPr lang="en-US" sz="3600" b="1" dirty="0">
                <a:solidFill>
                  <a:srgbClr val="FFFFFF"/>
                </a:solidFill>
                <a:latin typeface="Brother-1816-Bold"/>
              </a:rPr>
              <a:t>t</a:t>
            </a:r>
          </a:p>
          <a:p>
            <a:endParaRPr lang="en-US" sz="3600" b="1" dirty="0">
              <a:solidFill>
                <a:srgbClr val="FFFFFF"/>
              </a:solidFill>
              <a:latin typeface="Brother-1816-Bold"/>
            </a:endParaRPr>
          </a:p>
          <a:p>
            <a:r>
              <a:rPr lang="en-US" sz="3600" b="1" dirty="0">
                <a:solidFill>
                  <a:schemeClr val="tx2">
                    <a:lumMod val="60000"/>
                    <a:lumOff val="40000"/>
                  </a:schemeClr>
                </a:solidFill>
                <a:latin typeface="Brother-1816-Bold"/>
              </a:rPr>
              <a:t>-- Big Idea 2021, https://ark-invest.com/big-ideas-2021/</a:t>
            </a:r>
            <a:endParaRPr lang="en-US" sz="3600" dirty="0"/>
          </a:p>
        </p:txBody>
      </p:sp>
      <p:pic>
        <p:nvPicPr>
          <p:cNvPr id="5" name="Picture 4">
            <a:extLst>
              <a:ext uri="{FF2B5EF4-FFF2-40B4-BE49-F238E27FC236}">
                <a16:creationId xmlns:a16="http://schemas.microsoft.com/office/drawing/2014/main" id="{C3985121-7071-45DA-8B27-A4A373641FE6}"/>
              </a:ext>
            </a:extLst>
          </p:cNvPr>
          <p:cNvPicPr>
            <a:picLocks noChangeAspect="1"/>
          </p:cNvPicPr>
          <p:nvPr/>
        </p:nvPicPr>
        <p:blipFill>
          <a:blip r:embed="rId2"/>
          <a:stretch>
            <a:fillRect/>
          </a:stretch>
        </p:blipFill>
        <p:spPr>
          <a:xfrm>
            <a:off x="2148840" y="5372552"/>
            <a:ext cx="12815222" cy="9061268"/>
          </a:xfrm>
          <a:prstGeom prst="rect">
            <a:avLst/>
          </a:prstGeom>
        </p:spPr>
      </p:pic>
      <p:pic>
        <p:nvPicPr>
          <p:cNvPr id="6" name="Picture 5">
            <a:extLst>
              <a:ext uri="{FF2B5EF4-FFF2-40B4-BE49-F238E27FC236}">
                <a16:creationId xmlns:a16="http://schemas.microsoft.com/office/drawing/2014/main" id="{56BE6C63-54C4-4DE7-A36A-8C77B1EE6C96}"/>
              </a:ext>
            </a:extLst>
          </p:cNvPr>
          <p:cNvPicPr>
            <a:picLocks noChangeAspect="1"/>
          </p:cNvPicPr>
          <p:nvPr/>
        </p:nvPicPr>
        <p:blipFill>
          <a:blip r:embed="rId3"/>
          <a:stretch>
            <a:fillRect/>
          </a:stretch>
        </p:blipFill>
        <p:spPr>
          <a:xfrm>
            <a:off x="18287999" y="6436859"/>
            <a:ext cx="16678275" cy="8353425"/>
          </a:xfrm>
          <a:prstGeom prst="rect">
            <a:avLst/>
          </a:prstGeom>
        </p:spPr>
      </p:pic>
      <p:sp>
        <p:nvSpPr>
          <p:cNvPr id="7" name="Rectangle 6">
            <a:extLst>
              <a:ext uri="{FF2B5EF4-FFF2-40B4-BE49-F238E27FC236}">
                <a16:creationId xmlns:a16="http://schemas.microsoft.com/office/drawing/2014/main" id="{8F0EA5BA-9956-4691-AD89-622A08039895}"/>
              </a:ext>
            </a:extLst>
          </p:cNvPr>
          <p:cNvSpPr/>
          <p:nvPr/>
        </p:nvSpPr>
        <p:spPr>
          <a:xfrm>
            <a:off x="24518983" y="15243027"/>
            <a:ext cx="8843554" cy="338554"/>
          </a:xfrm>
          <a:prstGeom prst="rect">
            <a:avLst/>
          </a:prstGeom>
        </p:spPr>
        <p:txBody>
          <a:bodyPr wrap="square">
            <a:spAutoFit/>
          </a:bodyPr>
          <a:lstStyle/>
          <a:p>
            <a:r>
              <a:rPr lang="en-US" sz="1600" dirty="0"/>
              <a:t>https://aiindex.stanford.edu/wp-content/uploads/2021/03/2021-AI-Index-Report_Master.pdf</a:t>
            </a:r>
          </a:p>
        </p:txBody>
      </p:sp>
      <p:sp>
        <p:nvSpPr>
          <p:cNvPr id="8" name="Rectangle 7">
            <a:extLst>
              <a:ext uri="{FF2B5EF4-FFF2-40B4-BE49-F238E27FC236}">
                <a16:creationId xmlns:a16="http://schemas.microsoft.com/office/drawing/2014/main" id="{C1E5BDF1-5A83-470F-B395-7B49250569C9}"/>
              </a:ext>
            </a:extLst>
          </p:cNvPr>
          <p:cNvSpPr/>
          <p:nvPr/>
        </p:nvSpPr>
        <p:spPr>
          <a:xfrm>
            <a:off x="23079073" y="16043526"/>
            <a:ext cx="12318275" cy="1200329"/>
          </a:xfrm>
          <a:prstGeom prst="rect">
            <a:avLst/>
          </a:prstGeom>
        </p:spPr>
        <p:txBody>
          <a:bodyPr wrap="square">
            <a:spAutoFit/>
          </a:bodyPr>
          <a:lstStyle/>
          <a:p>
            <a:r>
              <a:rPr lang="en-US" sz="3600" b="1" dirty="0"/>
              <a:t>Adoption of DL has a long-way to go and requires innovation.</a:t>
            </a:r>
            <a:endParaRPr lang="en-US" sz="3600" dirty="0"/>
          </a:p>
        </p:txBody>
      </p:sp>
    </p:spTree>
    <p:extLst>
      <p:ext uri="{BB962C8B-B14F-4D97-AF65-F5344CB8AC3E}">
        <p14:creationId xmlns:p14="http://schemas.microsoft.com/office/powerpoint/2010/main" val="3891238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b="1"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12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72945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regression revisit</a:t>
            </a:r>
          </a:p>
        </p:txBody>
      </p:sp>
    </p:spTree>
    <p:extLst>
      <p:ext uri="{BB962C8B-B14F-4D97-AF65-F5344CB8AC3E}">
        <p14:creationId xmlns:p14="http://schemas.microsoft.com/office/powerpoint/2010/main" val="4146833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Feature engineering</a:t>
            </a:r>
          </a:p>
        </p:txBody>
      </p:sp>
      <p:pic>
        <p:nvPicPr>
          <p:cNvPr id="2" name="Picture 1">
            <a:extLst>
              <a:ext uri="{FF2B5EF4-FFF2-40B4-BE49-F238E27FC236}">
                <a16:creationId xmlns:a16="http://schemas.microsoft.com/office/drawing/2014/main" id="{B218643E-DA43-44C4-8BEE-B15E1C30701E}"/>
              </a:ext>
            </a:extLst>
          </p:cNvPr>
          <p:cNvPicPr>
            <a:picLocks noChangeAspect="1"/>
          </p:cNvPicPr>
          <p:nvPr/>
        </p:nvPicPr>
        <p:blipFill>
          <a:blip r:embed="rId2"/>
          <a:stretch>
            <a:fillRect/>
          </a:stretch>
        </p:blipFill>
        <p:spPr>
          <a:xfrm>
            <a:off x="11453812" y="8805862"/>
            <a:ext cx="13668375" cy="2962275"/>
          </a:xfrm>
          <a:prstGeom prst="rect">
            <a:avLst/>
          </a:prstGeom>
        </p:spPr>
      </p:pic>
      <p:pic>
        <p:nvPicPr>
          <p:cNvPr id="1026" name="Picture 2">
            <a:extLst>
              <a:ext uri="{FF2B5EF4-FFF2-40B4-BE49-F238E27FC236}">
                <a16:creationId xmlns:a16="http://schemas.microsoft.com/office/drawing/2014/main" id="{416094E0-6088-4DFD-9085-888985345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853" y="7004603"/>
            <a:ext cx="9725025"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78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spTree>
    <p:extLst>
      <p:ext uri="{BB962C8B-B14F-4D97-AF65-F5344CB8AC3E}">
        <p14:creationId xmlns:p14="http://schemas.microsoft.com/office/powerpoint/2010/main" val="3234083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spTree>
    <p:extLst>
      <p:ext uri="{BB962C8B-B14F-4D97-AF65-F5344CB8AC3E}">
        <p14:creationId xmlns:p14="http://schemas.microsoft.com/office/powerpoint/2010/main" val="3119990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dirty="0"/>
              <a:t>Deep learning as a data driven approach</a:t>
            </a:r>
          </a:p>
          <a:p>
            <a:r>
              <a:rPr lang="en-US" sz="8800" b="1" dirty="0"/>
              <a:t>Running examples – heart finding and view classification problem</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17</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69873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Heart finding problem</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altLang="zh-CN" dirty="0"/>
              <a:t>A running example : heart finding from MRI images</a:t>
            </a:r>
            <a:endParaRPr lang="en-US" dirty="0"/>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10577500" y="5033723"/>
            <a:ext cx="5933383" cy="79111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A0172B-9645-42F1-B866-0C047FEA620E}"/>
                  </a:ext>
                </a:extLst>
              </p:cNvPr>
              <p:cNvSpPr txBox="1"/>
              <p:nvPr/>
            </p:nvSpPr>
            <p:spPr>
              <a:xfrm>
                <a:off x="5858568" y="11594171"/>
                <a:ext cx="3804247" cy="3061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𝑁</m:t>
                                          </m:r>
                                        </m:sub>
                                      </m:sSub>
                                    </m:e>
                                  </m:mr>
                                </m:m>
                              </m:e>
                            </m:mr>
                          </m:m>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7BA0172B-9645-42F1-B866-0C047FEA620E}"/>
                  </a:ext>
                </a:extLst>
              </p:cNvPr>
              <p:cNvSpPr txBox="1">
                <a:spLocks noRot="1" noChangeAspect="1" noMove="1" noResize="1" noEditPoints="1" noAdjustHandles="1" noChangeArrowheads="1" noChangeShapeType="1" noTextEdit="1"/>
              </p:cNvSpPr>
              <p:nvPr/>
            </p:nvSpPr>
            <p:spPr>
              <a:xfrm>
                <a:off x="5858568" y="11594171"/>
                <a:ext cx="3804247" cy="3061479"/>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00FCC9B-8F59-4299-9E60-E78DAA5AB3F7}"/>
              </a:ext>
            </a:extLst>
          </p:cNvPr>
          <p:cNvCxnSpPr>
            <a:cxnSpLocks/>
          </p:cNvCxnSpPr>
          <p:nvPr/>
        </p:nvCxnSpPr>
        <p:spPr>
          <a:xfrm flipV="1">
            <a:off x="16980521" y="8989311"/>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3F81C1-F6BF-4EB3-9842-44C69706A883}"/>
                  </a:ext>
                </a:extLst>
              </p:cNvPr>
              <p:cNvSpPr txBox="1"/>
              <p:nvPr/>
            </p:nvSpPr>
            <p:spPr>
              <a:xfrm>
                <a:off x="20890256" y="8423596"/>
                <a:ext cx="793486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imaging</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heart</m:t>
                      </m:r>
                    </m:oMath>
                  </m:oMathPara>
                </a14:m>
                <a:endParaRPr lang="en-US" dirty="0"/>
              </a:p>
            </p:txBody>
          </p:sp>
        </mc:Choice>
        <mc:Fallback xmlns="">
          <p:sp>
            <p:nvSpPr>
              <p:cNvPr id="9" name="TextBox 8">
                <a:extLst>
                  <a:ext uri="{FF2B5EF4-FFF2-40B4-BE49-F238E27FC236}">
                    <a16:creationId xmlns:a16="http://schemas.microsoft.com/office/drawing/2014/main" id="{643F81C1-F6BF-4EB3-9842-44C69706A883}"/>
                  </a:ext>
                </a:extLst>
              </p:cNvPr>
              <p:cNvSpPr txBox="1">
                <a:spLocks noRot="1" noChangeAspect="1" noMove="1" noResize="1" noEditPoints="1" noAdjustHandles="1" noChangeArrowheads="1" noChangeShapeType="1" noTextEdit="1"/>
              </p:cNvSpPr>
              <p:nvPr/>
            </p:nvSpPr>
            <p:spPr>
              <a:xfrm>
                <a:off x="20890256" y="8423596"/>
                <a:ext cx="7934865" cy="83099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A1031C-0E69-4C7D-8644-6BEA8AE6B30F}"/>
              </a:ext>
            </a:extLst>
          </p:cNvPr>
          <p:cNvPicPr>
            <a:picLocks noChangeAspect="1"/>
          </p:cNvPicPr>
          <p:nvPr/>
        </p:nvPicPr>
        <p:blipFill>
          <a:blip r:embed="rId5"/>
          <a:stretch>
            <a:fillRect/>
          </a:stretch>
        </p:blipFill>
        <p:spPr>
          <a:xfrm>
            <a:off x="10577499" y="13303159"/>
            <a:ext cx="5933383" cy="7364682"/>
          </a:xfrm>
          <a:prstGeom prst="rect">
            <a:avLst/>
          </a:prstGeom>
        </p:spPr>
      </p:pic>
      <p:cxnSp>
        <p:nvCxnSpPr>
          <p:cNvPr id="11" name="Straight Arrow Connector 10">
            <a:extLst>
              <a:ext uri="{FF2B5EF4-FFF2-40B4-BE49-F238E27FC236}">
                <a16:creationId xmlns:a16="http://schemas.microsoft.com/office/drawing/2014/main" id="{1C6BFC8B-A418-4A4A-976F-07C4C8CE206F}"/>
              </a:ext>
            </a:extLst>
          </p:cNvPr>
          <p:cNvCxnSpPr>
            <a:cxnSpLocks/>
          </p:cNvCxnSpPr>
          <p:nvPr/>
        </p:nvCxnSpPr>
        <p:spPr>
          <a:xfrm flipV="1">
            <a:off x="16980521" y="16615953"/>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F6D363-1F2B-446A-88B8-F74994918835}"/>
                  </a:ext>
                </a:extLst>
              </p:cNvPr>
              <p:cNvSpPr txBox="1"/>
              <p:nvPr/>
            </p:nvSpPr>
            <p:spPr>
              <a:xfrm>
                <a:off x="20890256" y="16200455"/>
                <a:ext cx="1755289" cy="830997"/>
              </a:xfrm>
              <a:prstGeom prst="rect">
                <a:avLst/>
              </a:prstGeom>
              <a:noFill/>
            </p:spPr>
            <p:txBody>
              <a:bodyPr wrap="none" lIns="0" tIns="0" rIns="0" bIns="0" rtlCol="0">
                <a:spAutoFit/>
              </a:bodyPr>
              <a:lstStyle/>
              <a:p>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oMath>
                </a14:m>
                <a:r>
                  <a:rPr lang="en-US" dirty="0"/>
                  <a:t> </a:t>
                </a:r>
                <a14:m>
                  <m:oMath xmlns:m="http://schemas.openxmlformats.org/officeDocument/2006/math">
                    <m:r>
                      <a:rPr lang="en-US" b="1" i="1" smtClean="0">
                        <a:latin typeface="Cambria Math" panose="02040503050406030204" pitchFamily="18" charset="0"/>
                      </a:rPr>
                      <m:t>𝟎</m:t>
                    </m:r>
                  </m:oMath>
                </a14:m>
                <a:endParaRPr lang="en-US" dirty="0"/>
              </a:p>
            </p:txBody>
          </p:sp>
        </mc:Choice>
        <mc:Fallback xmlns="">
          <p:sp>
            <p:nvSpPr>
              <p:cNvPr id="12" name="TextBox 11">
                <a:extLst>
                  <a:ext uri="{FF2B5EF4-FFF2-40B4-BE49-F238E27FC236}">
                    <a16:creationId xmlns:a16="http://schemas.microsoft.com/office/drawing/2014/main" id="{FBF6D363-1F2B-446A-88B8-F74994918835}"/>
                  </a:ext>
                </a:extLst>
              </p:cNvPr>
              <p:cNvSpPr txBox="1">
                <a:spLocks noRot="1" noChangeAspect="1" noMove="1" noResize="1" noEditPoints="1" noAdjustHandles="1" noChangeArrowheads="1" noChangeShapeType="1" noTextEdit="1"/>
              </p:cNvSpPr>
              <p:nvPr/>
            </p:nvSpPr>
            <p:spPr>
              <a:xfrm>
                <a:off x="20890256" y="16200455"/>
                <a:ext cx="1755289" cy="8309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09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Computer sees the number, not content</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dirty="0"/>
              <a:t>What computer sees in this image:</a:t>
            </a:r>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5636993" y="6192392"/>
            <a:ext cx="8738526" cy="11651367"/>
          </a:xfrm>
          <a:prstGeom prst="rect">
            <a:avLst/>
          </a:prstGeom>
        </p:spPr>
      </p:pic>
      <p:pic>
        <p:nvPicPr>
          <p:cNvPr id="7" name="Picture 6">
            <a:extLst>
              <a:ext uri="{FF2B5EF4-FFF2-40B4-BE49-F238E27FC236}">
                <a16:creationId xmlns:a16="http://schemas.microsoft.com/office/drawing/2014/main" id="{19C24301-8123-4827-AC39-33CA94FE4B76}"/>
              </a:ext>
            </a:extLst>
          </p:cNvPr>
          <p:cNvPicPr>
            <a:picLocks noChangeAspect="1"/>
          </p:cNvPicPr>
          <p:nvPr/>
        </p:nvPicPr>
        <p:blipFill>
          <a:blip r:embed="rId3"/>
          <a:stretch>
            <a:fillRect/>
          </a:stretch>
        </p:blipFill>
        <p:spPr>
          <a:xfrm>
            <a:off x="17409775" y="5374495"/>
            <a:ext cx="14186391" cy="13287159"/>
          </a:xfrm>
          <a:prstGeom prst="rect">
            <a:avLst/>
          </a:prstGeom>
        </p:spPr>
      </p:pic>
      <p:sp>
        <p:nvSpPr>
          <p:cNvPr id="10" name="Rectangle 9">
            <a:extLst>
              <a:ext uri="{FF2B5EF4-FFF2-40B4-BE49-F238E27FC236}">
                <a16:creationId xmlns:a16="http://schemas.microsoft.com/office/drawing/2014/main" id="{7CFB7152-5A7E-483A-AC4C-6C5B33A67874}"/>
              </a:ext>
            </a:extLst>
          </p:cNvPr>
          <p:cNvSpPr/>
          <p:nvPr/>
        </p:nvSpPr>
        <p:spPr bwMode="auto">
          <a:xfrm>
            <a:off x="10392937" y="8876371"/>
            <a:ext cx="1583473" cy="1410629"/>
          </a:xfrm>
          <a:prstGeom prst="rect">
            <a:avLst/>
          </a:prstGeom>
          <a:noFill/>
          <a:ln w="76200">
            <a:solidFill>
              <a:srgbClr val="FF0000"/>
            </a:solidFill>
            <a:miter lim="800000"/>
            <a:headEnd/>
            <a:tailEnd/>
          </a:ln>
          <a:effectLst/>
        </p:spPr>
        <p:txBody>
          <a:bodyPr wrap="none" rtlCol="0" anchor="ctr"/>
          <a:lstStyle/>
          <a:p>
            <a:pPr algn="ctr"/>
            <a:endParaRPr lang="en-US" dirty="0">
              <a:latin typeface="Arial"/>
            </a:endParaRPr>
          </a:p>
        </p:txBody>
      </p:sp>
      <p:cxnSp>
        <p:nvCxnSpPr>
          <p:cNvPr id="12" name="Straight Connector 11">
            <a:extLst>
              <a:ext uri="{FF2B5EF4-FFF2-40B4-BE49-F238E27FC236}">
                <a16:creationId xmlns:a16="http://schemas.microsoft.com/office/drawing/2014/main" id="{FDF1B5E0-7C07-401D-B4FA-10B9A1CF6CE5}"/>
              </a:ext>
            </a:extLst>
          </p:cNvPr>
          <p:cNvCxnSpPr/>
          <p:nvPr/>
        </p:nvCxnSpPr>
        <p:spPr>
          <a:xfrm flipV="1">
            <a:off x="11976410" y="5374495"/>
            <a:ext cx="5433365" cy="3501876"/>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608800-0410-4C19-9E07-8759A613C50D}"/>
              </a:ext>
            </a:extLst>
          </p:cNvPr>
          <p:cNvCxnSpPr/>
          <p:nvPr/>
        </p:nvCxnSpPr>
        <p:spPr>
          <a:xfrm>
            <a:off x="11976410" y="10287000"/>
            <a:ext cx="5433365" cy="8374654"/>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830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930396" y="8042290"/>
            <a:ext cx="34177357" cy="5360889"/>
          </a:xfrm>
        </p:spPr>
        <p:txBody>
          <a:bodyPr>
            <a:normAutofit/>
          </a:bodyPr>
          <a:lstStyle/>
          <a:p>
            <a:pPr marL="0" indent="0">
              <a:buNone/>
            </a:pPr>
            <a:r>
              <a:rPr lang="en-US" sz="13800" dirty="0"/>
              <a:t>Course overview</a:t>
            </a:r>
          </a:p>
          <a:p>
            <a:pPr marL="0" indent="0">
              <a:buNone/>
            </a:pPr>
            <a:endParaRPr lang="en-US" sz="80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2740288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Model as a mapping function</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29236586" cy="923330"/>
          </a:xfrm>
          <a:prstGeom prst="rect">
            <a:avLst/>
          </a:prstGeom>
          <a:noFill/>
        </p:spPr>
        <p:txBody>
          <a:bodyPr wrap="square" rtlCol="0">
            <a:spAutoFit/>
          </a:bodyPr>
          <a:lstStyle/>
          <a:p>
            <a:r>
              <a:rPr lang="en-US" altLang="zh-CN" dirty="0"/>
              <a:t>First idea : design a mapping function to map image pixel values to the probability</a:t>
            </a:r>
            <a:endParaRPr lang="en-US" dirty="0"/>
          </a:p>
        </p:txBody>
      </p:sp>
      <p:pic>
        <p:nvPicPr>
          <p:cNvPr id="5" name="Picture 4">
            <a:extLst>
              <a:ext uri="{FF2B5EF4-FFF2-40B4-BE49-F238E27FC236}">
                <a16:creationId xmlns:a16="http://schemas.microsoft.com/office/drawing/2014/main" id="{880DBA03-8ACF-47BA-B53B-FC9EBA343320}"/>
              </a:ext>
            </a:extLst>
          </p:cNvPr>
          <p:cNvPicPr>
            <a:picLocks noChangeAspect="1"/>
          </p:cNvPicPr>
          <p:nvPr/>
        </p:nvPicPr>
        <p:blipFill>
          <a:blip r:embed="rId2"/>
          <a:stretch>
            <a:fillRect/>
          </a:stretch>
        </p:blipFill>
        <p:spPr>
          <a:xfrm>
            <a:off x="16917356" y="5908147"/>
            <a:ext cx="8738526" cy="116513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70F52F-6B7A-476F-A1BB-DBA852D9E262}"/>
                  </a:ext>
                </a:extLst>
              </p:cNvPr>
              <p:cNvSpPr txBox="1"/>
              <p:nvPr/>
            </p:nvSpPr>
            <p:spPr>
              <a:xfrm>
                <a:off x="8713693" y="9610170"/>
                <a:ext cx="297677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70F52F-6B7A-476F-A1BB-DBA852D9E262}"/>
                  </a:ext>
                </a:extLst>
              </p:cNvPr>
              <p:cNvSpPr txBox="1">
                <a:spLocks noRot="1" noChangeAspect="1" noMove="1" noResize="1" noEditPoints="1" noAdjustHandles="1" noChangeArrowheads="1" noChangeShapeType="1" noTextEdit="1"/>
              </p:cNvSpPr>
              <p:nvPr/>
            </p:nvSpPr>
            <p:spPr>
              <a:xfrm>
                <a:off x="8713693" y="9610170"/>
                <a:ext cx="2976776" cy="83099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98905CC-3790-4F86-BB32-F5602102A4F5}"/>
              </a:ext>
            </a:extLst>
          </p:cNvPr>
          <p:cNvCxnSpPr>
            <a:cxnSpLocks/>
          </p:cNvCxnSpPr>
          <p:nvPr/>
        </p:nvCxnSpPr>
        <p:spPr>
          <a:xfrm flipV="1">
            <a:off x="26027172" y="11733829"/>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707F333-A17B-40B3-877E-30F6B08733B8}"/>
              </a:ext>
            </a:extLst>
          </p:cNvPr>
          <p:cNvSpPr txBox="1"/>
          <p:nvPr/>
        </p:nvSpPr>
        <p:spPr>
          <a:xfrm>
            <a:off x="29655679" y="10422786"/>
            <a:ext cx="6028223" cy="2585323"/>
          </a:xfrm>
          <a:prstGeom prst="rect">
            <a:avLst/>
          </a:prstGeom>
          <a:noFill/>
        </p:spPr>
        <p:txBody>
          <a:bodyPr wrap="square" rtlCol="0">
            <a:spAutoFit/>
          </a:bodyPr>
          <a:lstStyle/>
          <a:p>
            <a:r>
              <a:rPr lang="en-US" dirty="0"/>
              <a:t>A scalar for the probability where heart was imaged</a:t>
            </a:r>
          </a:p>
        </p:txBody>
      </p:sp>
      <p:cxnSp>
        <p:nvCxnSpPr>
          <p:cNvPr id="9" name="Straight Arrow Connector 8">
            <a:extLst>
              <a:ext uri="{FF2B5EF4-FFF2-40B4-BE49-F238E27FC236}">
                <a16:creationId xmlns:a16="http://schemas.microsoft.com/office/drawing/2014/main" id="{C9D74390-5514-43E6-9ADA-ACADCDFDEE01}"/>
              </a:ext>
            </a:extLst>
          </p:cNvPr>
          <p:cNvCxnSpPr>
            <a:cxnSpLocks/>
          </p:cNvCxnSpPr>
          <p:nvPr/>
        </p:nvCxnSpPr>
        <p:spPr>
          <a:xfrm flipV="1">
            <a:off x="6282953" y="10479579"/>
            <a:ext cx="2430740" cy="166974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E1895D-9920-43AF-A552-42D58ABD38F4}"/>
              </a:ext>
            </a:extLst>
          </p:cNvPr>
          <p:cNvCxnSpPr>
            <a:cxnSpLocks/>
          </p:cNvCxnSpPr>
          <p:nvPr/>
        </p:nvCxnSpPr>
        <p:spPr>
          <a:xfrm flipH="1" flipV="1">
            <a:off x="11086047" y="10441165"/>
            <a:ext cx="2162745" cy="285471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CD191E7-0466-44D6-9F2C-A984DF5F5728}"/>
              </a:ext>
            </a:extLst>
          </p:cNvPr>
          <p:cNvSpPr txBox="1"/>
          <p:nvPr/>
        </p:nvSpPr>
        <p:spPr>
          <a:xfrm>
            <a:off x="8713693" y="13718974"/>
            <a:ext cx="8738526" cy="4247317"/>
          </a:xfrm>
          <a:prstGeom prst="rect">
            <a:avLst/>
          </a:prstGeom>
          <a:noFill/>
        </p:spPr>
        <p:txBody>
          <a:bodyPr wrap="square" rtlCol="0">
            <a:spAutoFit/>
          </a:bodyPr>
          <a:lstStyle/>
          <a:p>
            <a:r>
              <a:rPr lang="en-US" dirty="0"/>
              <a:t>X : Nx1 vector</a:t>
            </a:r>
          </a:p>
          <a:p>
            <a:endParaRPr lang="en-US" dirty="0"/>
          </a:p>
          <a:p>
            <a:r>
              <a:rPr lang="en-US" dirty="0"/>
              <a:t>N=</a:t>
            </a:r>
            <a:r>
              <a:rPr lang="en-US" dirty="0" err="1"/>
              <a:t>HxW</a:t>
            </a:r>
            <a:r>
              <a:rPr lang="en-US" dirty="0"/>
              <a:t>, number of pixels</a:t>
            </a:r>
          </a:p>
          <a:p>
            <a:endParaRPr lang="en-US" dirty="0"/>
          </a:p>
          <a:p>
            <a:r>
              <a:rPr lang="en-US" i="1" dirty="0"/>
              <a:t>upper case, bold</a:t>
            </a:r>
          </a:p>
        </p:txBody>
      </p:sp>
      <p:sp>
        <p:nvSpPr>
          <p:cNvPr id="15" name="TextBox 14">
            <a:extLst>
              <a:ext uri="{FF2B5EF4-FFF2-40B4-BE49-F238E27FC236}">
                <a16:creationId xmlns:a16="http://schemas.microsoft.com/office/drawing/2014/main" id="{DE47B9E3-10FF-40BB-BD9C-DA2DCC51C11D}"/>
              </a:ext>
            </a:extLst>
          </p:cNvPr>
          <p:cNvSpPr txBox="1"/>
          <p:nvPr/>
        </p:nvSpPr>
        <p:spPr>
          <a:xfrm>
            <a:off x="1930396" y="12247892"/>
            <a:ext cx="8169965" cy="2585323"/>
          </a:xfrm>
          <a:prstGeom prst="rect">
            <a:avLst/>
          </a:prstGeom>
          <a:noFill/>
        </p:spPr>
        <p:txBody>
          <a:bodyPr wrap="square" rtlCol="0">
            <a:spAutoFit/>
          </a:bodyPr>
          <a:lstStyle/>
          <a:p>
            <a:r>
              <a:rPr lang="en-US" dirty="0"/>
              <a:t>y : a single floating value</a:t>
            </a:r>
          </a:p>
          <a:p>
            <a:endParaRPr lang="en-US" dirty="0"/>
          </a:p>
          <a:p>
            <a:r>
              <a:rPr lang="en-US" i="1" dirty="0"/>
              <a:t>lower case, regular</a:t>
            </a:r>
          </a:p>
        </p:txBody>
      </p:sp>
    </p:spTree>
    <p:extLst>
      <p:ext uri="{BB962C8B-B14F-4D97-AF65-F5344CB8AC3E}">
        <p14:creationId xmlns:p14="http://schemas.microsoft.com/office/powerpoint/2010/main" val="126878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mapping, weights and bias</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9944976" cy="923330"/>
          </a:xfrm>
          <a:prstGeom prst="rect">
            <a:avLst/>
          </a:prstGeom>
          <a:noFill/>
        </p:spPr>
        <p:txBody>
          <a:bodyPr wrap="square" rtlCol="0">
            <a:spAutoFit/>
          </a:bodyPr>
          <a:lstStyle/>
          <a:p>
            <a:r>
              <a:rPr lang="en-US" dirty="0"/>
              <a:t>Start with a linear mapping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3664834" y="8887576"/>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𝑧</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3664834" y="8887576"/>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11509203" y="10118682"/>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9129734" y="13424688"/>
            <a:ext cx="4535100" cy="923330"/>
          </a:xfrm>
          <a:prstGeom prst="rect">
            <a:avLst/>
          </a:prstGeom>
          <a:noFill/>
        </p:spPr>
        <p:txBody>
          <a:bodyPr wrap="square" rtlCol="0">
            <a:spAutoFit/>
          </a:bodyPr>
          <a:lstStyle/>
          <a:p>
            <a:r>
              <a:rPr lang="en-US" dirty="0"/>
              <a:t>z : 1x1 scalar</a:t>
            </a:r>
            <a:endParaRPr lang="en-US" i="1" dirty="0"/>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16120566" y="10118683"/>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14549227" y="14338738"/>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19046939" y="10118682"/>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19950026" y="14791123"/>
            <a:ext cx="4535100" cy="923330"/>
          </a:xfrm>
          <a:prstGeom prst="rect">
            <a:avLst/>
          </a:prstGeom>
          <a:noFill/>
        </p:spPr>
        <p:txBody>
          <a:bodyPr wrap="square" rtlCol="0">
            <a:spAutoFit/>
          </a:bodyPr>
          <a:lstStyle/>
          <a:p>
            <a:r>
              <a:rPr lang="en-US" dirty="0"/>
              <a:t>b : 1x1  </a:t>
            </a:r>
            <a:r>
              <a:rPr lang="en-US" b="1" dirty="0"/>
              <a:t>bias</a:t>
            </a:r>
            <a:endParaRPr lang="en-US" i="1" dirty="0"/>
          </a:p>
        </p:txBody>
      </p:sp>
    </p:spTree>
    <p:extLst>
      <p:ext uri="{BB962C8B-B14F-4D97-AF65-F5344CB8AC3E}">
        <p14:creationId xmlns:p14="http://schemas.microsoft.com/office/powerpoint/2010/main" val="2033588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Process a </a:t>
            </a:r>
            <a:r>
              <a:rPr lang="en-US" b="1" i="1" dirty="0"/>
              <a:t>Batch</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17650963" cy="923330"/>
          </a:xfrm>
          <a:prstGeom prst="rect">
            <a:avLst/>
          </a:prstGeom>
          <a:noFill/>
        </p:spPr>
        <p:txBody>
          <a:bodyPr wrap="square" rtlCol="0">
            <a:spAutoFit/>
          </a:bodyPr>
          <a:lstStyle/>
          <a:p>
            <a:r>
              <a:rPr lang="en-US" dirty="0"/>
              <a:t>We can process multiple images in one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22743922" y="9563412"/>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22743922" y="9563412"/>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20588291" y="10794518"/>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18208822" y="14100524"/>
            <a:ext cx="4535100" cy="2585323"/>
          </a:xfrm>
          <a:prstGeom prst="rect">
            <a:avLst/>
          </a:prstGeom>
          <a:noFill/>
        </p:spPr>
        <p:txBody>
          <a:bodyPr wrap="square" rtlCol="0">
            <a:spAutoFit/>
          </a:bodyPr>
          <a:lstStyle/>
          <a:p>
            <a:r>
              <a:rPr lang="en-US" b="1" dirty="0"/>
              <a:t>Z</a:t>
            </a:r>
            <a:r>
              <a:rPr lang="en-US" dirty="0"/>
              <a:t> : 1xB scalar</a:t>
            </a:r>
          </a:p>
          <a:p>
            <a:endParaRPr lang="en-US" i="1" dirty="0"/>
          </a:p>
          <a:p>
            <a:r>
              <a:rPr lang="en-US" b="1" i="1" dirty="0"/>
              <a:t>score</a:t>
            </a:r>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25199654" y="10794519"/>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23628315" y="15014574"/>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28126027" y="10794518"/>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29029114" y="15466959"/>
            <a:ext cx="4535100" cy="923330"/>
          </a:xfrm>
          <a:prstGeom prst="rect">
            <a:avLst/>
          </a:prstGeom>
          <a:noFill/>
        </p:spPr>
        <p:txBody>
          <a:bodyPr wrap="square" rtlCol="0">
            <a:spAutoFit/>
          </a:bodyPr>
          <a:lstStyle/>
          <a:p>
            <a:r>
              <a:rPr lang="en-US" dirty="0"/>
              <a:t>b : 1x1  </a:t>
            </a:r>
            <a:r>
              <a:rPr lang="en-US" b="1" dirty="0"/>
              <a:t>bias</a:t>
            </a:r>
            <a:endParaRPr lang="en-US" i="1" dirty="0"/>
          </a:p>
        </p:txBody>
      </p:sp>
      <p:cxnSp>
        <p:nvCxnSpPr>
          <p:cNvPr id="15" name="Straight Arrow Connector 14">
            <a:extLst>
              <a:ext uri="{FF2B5EF4-FFF2-40B4-BE49-F238E27FC236}">
                <a16:creationId xmlns:a16="http://schemas.microsoft.com/office/drawing/2014/main" id="{0E78E0DE-E046-4411-BD9F-17D201B202EE}"/>
              </a:ext>
            </a:extLst>
          </p:cNvPr>
          <p:cNvCxnSpPr>
            <a:cxnSpLocks/>
          </p:cNvCxnSpPr>
          <p:nvPr/>
        </p:nvCxnSpPr>
        <p:spPr>
          <a:xfrm flipH="1">
            <a:off x="26174890" y="7417132"/>
            <a:ext cx="936702" cy="237787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1CB088-EB0E-43AF-9F2C-DE136FB91A71}"/>
              </a:ext>
            </a:extLst>
          </p:cNvPr>
          <p:cNvSpPr txBox="1"/>
          <p:nvPr/>
        </p:nvSpPr>
        <p:spPr>
          <a:xfrm>
            <a:off x="26174890" y="6348976"/>
            <a:ext cx="4535100" cy="923330"/>
          </a:xfrm>
          <a:prstGeom prst="rect">
            <a:avLst/>
          </a:prstGeom>
          <a:noFill/>
        </p:spPr>
        <p:txBody>
          <a:bodyPr wrap="square" rtlCol="0">
            <a:spAutoFit/>
          </a:bodyPr>
          <a:lstStyle/>
          <a:p>
            <a:r>
              <a:rPr lang="en-US" b="1" dirty="0"/>
              <a:t>X</a:t>
            </a:r>
            <a:r>
              <a:rPr lang="en-US" dirty="0"/>
              <a:t> : </a:t>
            </a:r>
            <a:r>
              <a:rPr lang="en-US" dirty="0" err="1"/>
              <a:t>NxB</a:t>
            </a:r>
            <a:endParaRPr lang="en-US" i="1" dirty="0"/>
          </a:p>
        </p:txBody>
      </p:sp>
      <p:pic>
        <p:nvPicPr>
          <p:cNvPr id="26" name="Picture 25">
            <a:extLst>
              <a:ext uri="{FF2B5EF4-FFF2-40B4-BE49-F238E27FC236}">
                <a16:creationId xmlns:a16="http://schemas.microsoft.com/office/drawing/2014/main" id="{F332EB24-C930-460E-A223-E43F16820415}"/>
              </a:ext>
            </a:extLst>
          </p:cNvPr>
          <p:cNvPicPr>
            <a:picLocks noChangeAspect="1"/>
          </p:cNvPicPr>
          <p:nvPr/>
        </p:nvPicPr>
        <p:blipFill>
          <a:blip r:embed="rId3"/>
          <a:stretch>
            <a:fillRect/>
          </a:stretch>
        </p:blipFill>
        <p:spPr>
          <a:xfrm>
            <a:off x="12398406" y="8041129"/>
            <a:ext cx="2918128" cy="3657600"/>
          </a:xfrm>
          <a:prstGeom prst="rect">
            <a:avLst/>
          </a:prstGeom>
        </p:spPr>
      </p:pic>
      <p:pic>
        <p:nvPicPr>
          <p:cNvPr id="30" name="Picture 29">
            <a:extLst>
              <a:ext uri="{FF2B5EF4-FFF2-40B4-BE49-F238E27FC236}">
                <a16:creationId xmlns:a16="http://schemas.microsoft.com/office/drawing/2014/main" id="{628BD16B-3C55-4485-A01E-E1D36FA111BB}"/>
              </a:ext>
            </a:extLst>
          </p:cNvPr>
          <p:cNvPicPr>
            <a:picLocks noChangeAspect="1"/>
          </p:cNvPicPr>
          <p:nvPr/>
        </p:nvPicPr>
        <p:blipFill>
          <a:blip r:embed="rId4"/>
          <a:stretch>
            <a:fillRect/>
          </a:stretch>
        </p:blipFill>
        <p:spPr>
          <a:xfrm>
            <a:off x="12352412" y="13022605"/>
            <a:ext cx="2747264" cy="3657600"/>
          </a:xfrm>
          <a:prstGeom prst="rect">
            <a:avLst/>
          </a:prstGeom>
        </p:spPr>
      </p:pic>
      <p:pic>
        <p:nvPicPr>
          <p:cNvPr id="34" name="Picture 33">
            <a:extLst>
              <a:ext uri="{FF2B5EF4-FFF2-40B4-BE49-F238E27FC236}">
                <a16:creationId xmlns:a16="http://schemas.microsoft.com/office/drawing/2014/main" id="{C83A211C-8E4B-4B68-A72C-AA6F2A45A4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611187" y="13142435"/>
            <a:ext cx="2747264" cy="3657600"/>
          </a:xfrm>
          <a:prstGeom prst="rect">
            <a:avLst/>
          </a:prstGeom>
        </p:spPr>
      </p:pic>
      <p:pic>
        <p:nvPicPr>
          <p:cNvPr id="36" name="Picture 35">
            <a:extLst>
              <a:ext uri="{FF2B5EF4-FFF2-40B4-BE49-F238E27FC236}">
                <a16:creationId xmlns:a16="http://schemas.microsoft.com/office/drawing/2014/main" id="{76B9C1B3-6D55-4B27-828F-175D6C041D5A}"/>
              </a:ext>
            </a:extLst>
          </p:cNvPr>
          <p:cNvPicPr>
            <a:picLocks noChangeAspect="1"/>
          </p:cNvPicPr>
          <p:nvPr/>
        </p:nvPicPr>
        <p:blipFill>
          <a:blip r:embed="rId7"/>
          <a:stretch>
            <a:fillRect/>
          </a:stretch>
        </p:blipFill>
        <p:spPr>
          <a:xfrm>
            <a:off x="8484946" y="8351516"/>
            <a:ext cx="2743200" cy="3657600"/>
          </a:xfrm>
          <a:prstGeom prst="rect">
            <a:avLst/>
          </a:prstGeom>
        </p:spPr>
      </p:pic>
      <p:pic>
        <p:nvPicPr>
          <p:cNvPr id="38" name="Picture 37">
            <a:extLst>
              <a:ext uri="{FF2B5EF4-FFF2-40B4-BE49-F238E27FC236}">
                <a16:creationId xmlns:a16="http://schemas.microsoft.com/office/drawing/2014/main" id="{1647C0F3-3961-4E01-B9FC-1D6525A0AC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211347" y="12734740"/>
            <a:ext cx="2743200" cy="3657600"/>
          </a:xfrm>
          <a:prstGeom prst="rect">
            <a:avLst/>
          </a:prstGeom>
        </p:spPr>
      </p:pic>
      <p:pic>
        <p:nvPicPr>
          <p:cNvPr id="40" name="Picture 39">
            <a:extLst>
              <a:ext uri="{FF2B5EF4-FFF2-40B4-BE49-F238E27FC236}">
                <a16:creationId xmlns:a16="http://schemas.microsoft.com/office/drawing/2014/main" id="{0271EFFE-1C22-4A2E-AA83-38C6740C91C5}"/>
              </a:ext>
            </a:extLst>
          </p:cNvPr>
          <p:cNvPicPr>
            <a:picLocks noChangeAspect="1"/>
          </p:cNvPicPr>
          <p:nvPr/>
        </p:nvPicPr>
        <p:blipFill>
          <a:blip r:embed="rId10"/>
          <a:stretch>
            <a:fillRect/>
          </a:stretch>
        </p:blipFill>
        <p:spPr>
          <a:xfrm>
            <a:off x="2262140" y="12462163"/>
            <a:ext cx="2743200" cy="3657600"/>
          </a:xfrm>
          <a:prstGeom prst="rect">
            <a:avLst/>
          </a:prstGeom>
        </p:spPr>
      </p:pic>
      <p:pic>
        <p:nvPicPr>
          <p:cNvPr id="42" name="Picture 41">
            <a:extLst>
              <a:ext uri="{FF2B5EF4-FFF2-40B4-BE49-F238E27FC236}">
                <a16:creationId xmlns:a16="http://schemas.microsoft.com/office/drawing/2014/main" id="{49EEB2B1-0FBF-43D3-A32E-7D250CD6530E}"/>
              </a:ext>
            </a:extLst>
          </p:cNvPr>
          <p:cNvPicPr>
            <a:picLocks noChangeAspect="1"/>
          </p:cNvPicPr>
          <p:nvPr/>
        </p:nvPicPr>
        <p:blipFill>
          <a:blip r:embed="rId11"/>
          <a:stretch>
            <a:fillRect/>
          </a:stretch>
        </p:blipFill>
        <p:spPr>
          <a:xfrm>
            <a:off x="5114878" y="8065822"/>
            <a:ext cx="2743200" cy="3657600"/>
          </a:xfrm>
          <a:prstGeom prst="rect">
            <a:avLst/>
          </a:prstGeom>
        </p:spPr>
      </p:pic>
      <p:pic>
        <p:nvPicPr>
          <p:cNvPr id="44" name="Picture 43">
            <a:extLst>
              <a:ext uri="{FF2B5EF4-FFF2-40B4-BE49-F238E27FC236}">
                <a16:creationId xmlns:a16="http://schemas.microsoft.com/office/drawing/2014/main" id="{7F257D60-E9C3-43DB-8393-039A6EC56B7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Lst>
          </a:blip>
          <a:stretch>
            <a:fillRect/>
          </a:stretch>
        </p:blipFill>
        <p:spPr>
          <a:xfrm>
            <a:off x="1976390" y="8065822"/>
            <a:ext cx="2743200" cy="3657600"/>
          </a:xfrm>
          <a:prstGeom prst="rect">
            <a:avLst/>
          </a:prstGeom>
        </p:spPr>
      </p:pic>
      <p:sp>
        <p:nvSpPr>
          <p:cNvPr id="45" name="TextBox 44">
            <a:extLst>
              <a:ext uri="{FF2B5EF4-FFF2-40B4-BE49-F238E27FC236}">
                <a16:creationId xmlns:a16="http://schemas.microsoft.com/office/drawing/2014/main" id="{F99CF8C3-0288-4144-AFC9-BFBD0CD6D90E}"/>
              </a:ext>
            </a:extLst>
          </p:cNvPr>
          <p:cNvSpPr txBox="1"/>
          <p:nvPr/>
        </p:nvSpPr>
        <p:spPr>
          <a:xfrm>
            <a:off x="6824546" y="6200078"/>
            <a:ext cx="5573860" cy="923330"/>
          </a:xfrm>
          <a:prstGeom prst="rect">
            <a:avLst/>
          </a:prstGeom>
          <a:noFill/>
        </p:spPr>
        <p:txBody>
          <a:bodyPr wrap="square" rtlCol="0">
            <a:spAutoFit/>
          </a:bodyPr>
          <a:lstStyle/>
          <a:p>
            <a:r>
              <a:rPr lang="en-US" dirty="0"/>
              <a:t>B=8, a </a:t>
            </a:r>
            <a:r>
              <a:rPr lang="en-US" b="1" dirty="0"/>
              <a:t>batch</a:t>
            </a:r>
          </a:p>
        </p:txBody>
      </p:sp>
      <p:sp>
        <p:nvSpPr>
          <p:cNvPr id="46" name="TextBox 45">
            <a:extLst>
              <a:ext uri="{FF2B5EF4-FFF2-40B4-BE49-F238E27FC236}">
                <a16:creationId xmlns:a16="http://schemas.microsoft.com/office/drawing/2014/main" id="{7074469D-C056-4C65-B5C8-AE498D5E44C0}"/>
              </a:ext>
            </a:extLst>
          </p:cNvPr>
          <p:cNvSpPr txBox="1"/>
          <p:nvPr/>
        </p:nvSpPr>
        <p:spPr>
          <a:xfrm>
            <a:off x="31089600" y="5040351"/>
            <a:ext cx="4705815" cy="2585323"/>
          </a:xfrm>
          <a:prstGeom prst="rect">
            <a:avLst/>
          </a:prstGeom>
          <a:noFill/>
        </p:spPr>
        <p:txBody>
          <a:bodyPr wrap="square" rtlCol="0">
            <a:spAutoFit/>
          </a:bodyPr>
          <a:lstStyle/>
          <a:p>
            <a:r>
              <a:rPr lang="en-US" b="1" dirty="0"/>
              <a:t>W</a:t>
            </a:r>
            <a:r>
              <a:rPr lang="en-US" dirty="0"/>
              <a:t> and b are the same to all images</a:t>
            </a:r>
          </a:p>
        </p:txBody>
      </p:sp>
    </p:spTree>
    <p:extLst>
      <p:ext uri="{BB962C8B-B14F-4D97-AF65-F5344CB8AC3E}">
        <p14:creationId xmlns:p14="http://schemas.microsoft.com/office/powerpoint/2010/main" val="340526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F4CC9FF-C416-411E-ACAD-92C094C8ECCC}"/>
              </a:ext>
            </a:extLst>
          </p:cNvPr>
          <p:cNvSpPr/>
          <p:nvPr/>
        </p:nvSpPr>
        <p:spPr bwMode="auto">
          <a:xfrm>
            <a:off x="3724507" y="4522633"/>
            <a:ext cx="5174166" cy="2538411"/>
          </a:xfrm>
          <a:prstGeom prst="ellipse">
            <a:avLst/>
          </a:prstGeom>
          <a:solidFill>
            <a:srgbClr val="00B0F0"/>
          </a:solidFill>
          <a:ln w="9525">
            <a:solidFill>
              <a:schemeClr val="tx1"/>
            </a:solid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Broadcasting</a:t>
            </a:r>
            <a:endParaRPr lang="en-US" b="1"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1591200" y="5152869"/>
                <a:ext cx="860941"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1591200" y="5152869"/>
                <a:ext cx="860941" cy="123110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5C53074-CBF9-450D-9C10-4925DC56C8E4}"/>
              </a:ext>
            </a:extLst>
          </p:cNvPr>
          <p:cNvSpPr txBox="1"/>
          <p:nvPr/>
        </p:nvSpPr>
        <p:spPr>
          <a:xfrm>
            <a:off x="3278459" y="7714697"/>
            <a:ext cx="4535100" cy="3416320"/>
          </a:xfrm>
          <a:prstGeom prst="rect">
            <a:avLst/>
          </a:prstGeom>
          <a:noFill/>
        </p:spPr>
        <p:txBody>
          <a:bodyPr wrap="square" rtlCol="0">
            <a:spAutoFit/>
          </a:bodyPr>
          <a:lstStyle/>
          <a:p>
            <a:r>
              <a:rPr lang="en-US" i="1" dirty="0"/>
              <a:t>W : 1xN</a:t>
            </a:r>
          </a:p>
          <a:p>
            <a:r>
              <a:rPr lang="en-US" i="1" dirty="0"/>
              <a:t>X : </a:t>
            </a:r>
            <a:r>
              <a:rPr lang="en-US" i="1" dirty="0" err="1"/>
              <a:t>NxB</a:t>
            </a:r>
            <a:endParaRPr lang="en-US" i="1" dirty="0"/>
          </a:p>
          <a:p>
            <a:endParaRPr lang="en-US" i="1" dirty="0"/>
          </a:p>
          <a:p>
            <a:r>
              <a:rPr lang="en-US" i="1" dirty="0"/>
              <a:t>So Z is 1xB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0779C9-0F43-4A6C-AF5E-00D6F086C668}"/>
                  </a:ext>
                </a:extLst>
              </p:cNvPr>
              <p:cNvSpPr txBox="1"/>
              <p:nvPr/>
            </p:nvSpPr>
            <p:spPr>
              <a:xfrm>
                <a:off x="4273785" y="5176286"/>
                <a:ext cx="398910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𝒁</m:t>
                      </m:r>
                      <m:r>
                        <a:rPr lang="en-US" sz="8000" b="1" i="1" smtClean="0">
                          <a:latin typeface="Cambria Math" panose="02040503050406030204" pitchFamily="18" charset="0"/>
                        </a:rPr>
                        <m:t>=</m:t>
                      </m:r>
                      <m:r>
                        <a:rPr lang="en-US" sz="8000" b="1" i="1" smtClean="0">
                          <a:latin typeface="Cambria Math" panose="02040503050406030204" pitchFamily="18" charset="0"/>
                        </a:rPr>
                        <m:t>𝑾𝑿</m:t>
                      </m:r>
                    </m:oMath>
                  </m:oMathPara>
                </a14:m>
                <a:endParaRPr lang="en-US" sz="8000" dirty="0"/>
              </a:p>
            </p:txBody>
          </p:sp>
        </mc:Choice>
        <mc:Fallback xmlns="">
          <p:sp>
            <p:nvSpPr>
              <p:cNvPr id="24" name="TextBox 23">
                <a:extLst>
                  <a:ext uri="{FF2B5EF4-FFF2-40B4-BE49-F238E27FC236}">
                    <a16:creationId xmlns:a16="http://schemas.microsoft.com/office/drawing/2014/main" id="{870779C9-0F43-4A6C-AF5E-00D6F086C668}"/>
                  </a:ext>
                </a:extLst>
              </p:cNvPr>
              <p:cNvSpPr txBox="1">
                <a:spLocks noRot="1" noChangeAspect="1" noMove="1" noResize="1" noEditPoints="1" noAdjustHandles="1" noChangeArrowheads="1" noChangeShapeType="1" noTextEdit="1"/>
              </p:cNvSpPr>
              <p:nvPr/>
            </p:nvSpPr>
            <p:spPr>
              <a:xfrm>
                <a:off x="4273785" y="5176286"/>
                <a:ext cx="3989105"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A38EF1-248E-40C1-8945-2122276D3DD1}"/>
                  </a:ext>
                </a:extLst>
              </p:cNvPr>
              <p:cNvSpPr/>
              <p:nvPr/>
            </p:nvSpPr>
            <p:spPr>
              <a:xfrm>
                <a:off x="9468579" y="4993060"/>
                <a:ext cx="1342034"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b="1" i="1">
                          <a:latin typeface="Cambria Math" panose="02040503050406030204" pitchFamily="18" charset="0"/>
                        </a:rPr>
                        <m:t>+</m:t>
                      </m:r>
                    </m:oMath>
                  </m:oMathPara>
                </a14:m>
                <a:endParaRPr lang="en-US" sz="8800" b="1" dirty="0"/>
              </a:p>
            </p:txBody>
          </p:sp>
        </mc:Choice>
        <mc:Fallback xmlns="">
          <p:sp>
            <p:nvSpPr>
              <p:cNvPr id="11" name="Rectangle 10">
                <a:extLst>
                  <a:ext uri="{FF2B5EF4-FFF2-40B4-BE49-F238E27FC236}">
                    <a16:creationId xmlns:a16="http://schemas.microsoft.com/office/drawing/2014/main" id="{DFA38EF1-248E-40C1-8945-2122276D3DD1}"/>
                  </a:ext>
                </a:extLst>
              </p:cNvPr>
              <p:cNvSpPr>
                <a:spLocks noRot="1" noChangeAspect="1" noMove="1" noResize="1" noEditPoints="1" noAdjustHandles="1" noChangeArrowheads="1" noChangeShapeType="1" noTextEdit="1"/>
              </p:cNvSpPr>
              <p:nvPr/>
            </p:nvSpPr>
            <p:spPr>
              <a:xfrm>
                <a:off x="9468579" y="4993060"/>
                <a:ext cx="1342034" cy="1446550"/>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9851F61-FC39-4FA1-99C4-580163CB3E2E}"/>
              </a:ext>
            </a:extLst>
          </p:cNvPr>
          <p:cNvSpPr txBox="1"/>
          <p:nvPr/>
        </p:nvSpPr>
        <p:spPr>
          <a:xfrm>
            <a:off x="10429917" y="7714697"/>
            <a:ext cx="4535100" cy="923330"/>
          </a:xfrm>
          <a:prstGeom prst="rect">
            <a:avLst/>
          </a:prstGeom>
          <a:noFill/>
        </p:spPr>
        <p:txBody>
          <a:bodyPr wrap="square" rtlCol="0">
            <a:spAutoFit/>
          </a:bodyPr>
          <a:lstStyle/>
          <a:p>
            <a:r>
              <a:rPr lang="en-US" i="1" dirty="0"/>
              <a:t>1x1 scalar</a:t>
            </a:r>
          </a:p>
        </p:txBody>
      </p:sp>
      <p:sp>
        <p:nvSpPr>
          <p:cNvPr id="17" name="TextBox 16">
            <a:extLst>
              <a:ext uri="{FF2B5EF4-FFF2-40B4-BE49-F238E27FC236}">
                <a16:creationId xmlns:a16="http://schemas.microsoft.com/office/drawing/2014/main" id="{92802B60-C2AC-4D65-8AC0-B47FCBA8BFA1}"/>
              </a:ext>
            </a:extLst>
          </p:cNvPr>
          <p:cNvSpPr txBox="1"/>
          <p:nvPr/>
        </p:nvSpPr>
        <p:spPr>
          <a:xfrm>
            <a:off x="19916077" y="4985666"/>
            <a:ext cx="11441151" cy="923330"/>
          </a:xfrm>
          <a:prstGeom prst="rect">
            <a:avLst/>
          </a:prstGeom>
          <a:noFill/>
        </p:spPr>
        <p:txBody>
          <a:bodyPr wrap="square" rtlCol="0">
            <a:spAutoFit/>
          </a:bodyPr>
          <a:lstStyle/>
          <a:p>
            <a:r>
              <a:rPr lang="en-US" dirty="0"/>
              <a:t>Add same b to every element of </a:t>
            </a:r>
            <a:r>
              <a:rPr lang="en-US" b="1" dirty="0"/>
              <a:t>Z</a:t>
            </a:r>
          </a:p>
        </p:txBody>
      </p:sp>
      <p:sp>
        <p:nvSpPr>
          <p:cNvPr id="31" name="TextBox 30">
            <a:extLst>
              <a:ext uri="{FF2B5EF4-FFF2-40B4-BE49-F238E27FC236}">
                <a16:creationId xmlns:a16="http://schemas.microsoft.com/office/drawing/2014/main" id="{29E9893D-F0FA-4C9E-AF1C-C0343BCAA5E2}"/>
              </a:ext>
            </a:extLst>
          </p:cNvPr>
          <p:cNvSpPr txBox="1"/>
          <p:nvPr/>
        </p:nvSpPr>
        <p:spPr>
          <a:xfrm>
            <a:off x="16163924" y="6383975"/>
            <a:ext cx="19230047" cy="4247317"/>
          </a:xfrm>
          <a:prstGeom prst="rect">
            <a:avLst/>
          </a:prstGeom>
          <a:noFill/>
        </p:spPr>
        <p:txBody>
          <a:bodyPr wrap="square" rtlCol="0">
            <a:spAutoFit/>
          </a:bodyPr>
          <a:lstStyle/>
          <a:p>
            <a:r>
              <a:rPr lang="en-US" dirty="0"/>
              <a:t>Broadcasting : repeat the smaller array to make its shape compatible to larger array</a:t>
            </a:r>
          </a:p>
          <a:p>
            <a:pPr marL="685800" indent="-685800">
              <a:buFont typeface="Arial" panose="020B0604020202020204" pitchFamily="34" charset="0"/>
              <a:buChar char="•"/>
            </a:pPr>
            <a:r>
              <a:rPr lang="en-US" dirty="0"/>
              <a:t>starts with the trailing (i.e. rightmost) dimensions and works its way left</a:t>
            </a:r>
          </a:p>
          <a:p>
            <a:pPr marL="685800" indent="-685800">
              <a:buFont typeface="Arial" panose="020B0604020202020204" pitchFamily="34" charset="0"/>
              <a:buChar char="•"/>
            </a:pPr>
            <a:r>
              <a:rPr lang="en-US" b="1" dirty="0"/>
              <a:t>Repeat any dimension of 1</a:t>
            </a:r>
          </a:p>
        </p:txBody>
      </p:sp>
      <p:pic>
        <p:nvPicPr>
          <p:cNvPr id="1026" name="Picture 2" descr="array">
            <a:extLst>
              <a:ext uri="{FF2B5EF4-FFF2-40B4-BE49-F238E27FC236}">
                <a16:creationId xmlns:a16="http://schemas.microsoft.com/office/drawing/2014/main" id="{9E73A6F9-60E2-4E41-8532-24AAB6B94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68" y="12506680"/>
            <a:ext cx="11731795" cy="4235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6DD9DE-C0F0-488B-9023-F0DFECF8DD6C}"/>
              </a:ext>
            </a:extLst>
          </p:cNvPr>
          <p:cNvSpPr txBox="1"/>
          <p:nvPr/>
        </p:nvSpPr>
        <p:spPr>
          <a:xfrm>
            <a:off x="16163924" y="17284390"/>
            <a:ext cx="18471764" cy="923330"/>
          </a:xfrm>
          <a:prstGeom prst="rect">
            <a:avLst/>
          </a:prstGeom>
          <a:noFill/>
        </p:spPr>
        <p:txBody>
          <a:bodyPr wrap="square" rtlCol="0">
            <a:spAutoFit/>
          </a:bodyPr>
          <a:lstStyle/>
          <a:p>
            <a:r>
              <a:rPr lang="en-US" dirty="0"/>
              <a:t>https://numpy.org/doc/stable/user/basics.broadcasting.html</a:t>
            </a:r>
          </a:p>
        </p:txBody>
      </p:sp>
      <p:sp>
        <p:nvSpPr>
          <p:cNvPr id="20" name="Rectangle 4">
            <a:extLst>
              <a:ext uri="{FF2B5EF4-FFF2-40B4-BE49-F238E27FC236}">
                <a16:creationId xmlns:a16="http://schemas.microsoft.com/office/drawing/2014/main" id="{7A5F9D96-781A-4B1E-87A7-F6908DC0AA49}"/>
              </a:ext>
            </a:extLst>
          </p:cNvPr>
          <p:cNvSpPr>
            <a:spLocks noChangeArrowheads="1"/>
          </p:cNvSpPr>
          <p:nvPr/>
        </p:nvSpPr>
        <p:spPr bwMode="auto">
          <a:xfrm>
            <a:off x="18463747" y="11643821"/>
            <a:ext cx="13872117" cy="462803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A</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B</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3</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Result</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chemeClr val="tx1"/>
                </a:solidFill>
                <a:effectLst/>
              </a:rPr>
              <a:t> </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20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Enforce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6198351" y="5036018"/>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6198351" y="5036018"/>
                <a:ext cx="5786969" cy="1231106"/>
              </a:xfrm>
              <a:prstGeom prst="rect">
                <a:avLst/>
              </a:prstGeom>
              <a:blipFill>
                <a:blip r:embed="rId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074469D-C056-4C65-B5C8-AE498D5E44C0}"/>
              </a:ext>
            </a:extLst>
          </p:cNvPr>
          <p:cNvSpPr txBox="1"/>
          <p:nvPr/>
        </p:nvSpPr>
        <p:spPr>
          <a:xfrm>
            <a:off x="6290400" y="6611032"/>
            <a:ext cx="8512102" cy="1754326"/>
          </a:xfrm>
          <a:prstGeom prst="rect">
            <a:avLst/>
          </a:prstGeom>
          <a:noFill/>
        </p:spPr>
        <p:txBody>
          <a:bodyPr wrap="square" rtlCol="0">
            <a:spAutoFit/>
          </a:bodyPr>
          <a:lstStyle/>
          <a:p>
            <a:r>
              <a:rPr lang="en-US" i="1" dirty="0"/>
              <a:t>z is not a value [0 1], so it is not a probability</a:t>
            </a:r>
          </a:p>
        </p:txBody>
      </p:sp>
      <p:cxnSp>
        <p:nvCxnSpPr>
          <p:cNvPr id="24" name="Straight Arrow Connector 23">
            <a:extLst>
              <a:ext uri="{FF2B5EF4-FFF2-40B4-BE49-F238E27FC236}">
                <a16:creationId xmlns:a16="http://schemas.microsoft.com/office/drawing/2014/main" id="{99CD91F7-2655-4224-AD67-374B89F160A7}"/>
              </a:ext>
            </a:extLst>
          </p:cNvPr>
          <p:cNvCxnSpPr>
            <a:cxnSpLocks/>
          </p:cNvCxnSpPr>
          <p:nvPr/>
        </p:nvCxnSpPr>
        <p:spPr>
          <a:xfrm flipV="1">
            <a:off x="16306147" y="6027501"/>
            <a:ext cx="3257217" cy="0"/>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155476-A7D6-4BD3-971B-AB1A518A8736}"/>
                  </a:ext>
                </a:extLst>
              </p:cNvPr>
              <p:cNvSpPr txBox="1"/>
              <p:nvPr/>
            </p:nvSpPr>
            <p:spPr>
              <a:xfrm>
                <a:off x="21670536" y="4742737"/>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25" name="TextBox 24">
                <a:extLst>
                  <a:ext uri="{FF2B5EF4-FFF2-40B4-BE49-F238E27FC236}">
                    <a16:creationId xmlns:a16="http://schemas.microsoft.com/office/drawing/2014/main" id="{73155476-A7D6-4BD3-971B-AB1A518A8736}"/>
                  </a:ext>
                </a:extLst>
              </p:cNvPr>
              <p:cNvSpPr txBox="1">
                <a:spLocks noRot="1" noChangeAspect="1" noMove="1" noResize="1" noEditPoints="1" noAdjustHandles="1" noChangeArrowheads="1" noChangeShapeType="1" noTextEdit="1"/>
              </p:cNvSpPr>
              <p:nvPr/>
            </p:nvSpPr>
            <p:spPr>
              <a:xfrm>
                <a:off x="21670536" y="4742737"/>
                <a:ext cx="10617522" cy="1231106"/>
              </a:xfrm>
              <a:prstGeom prst="rect">
                <a:avLst/>
              </a:prstGeom>
              <a:blipFill>
                <a:blip r:embed="rId3"/>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CC0D73F-721D-4D2E-B87F-8D63A1C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67" y="12414611"/>
            <a:ext cx="9925625" cy="66067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1459A2-8CBC-46D5-B209-F367F51640E3}"/>
                  </a:ext>
                </a:extLst>
              </p:cNvPr>
              <p:cNvSpPr/>
              <p:nvPr/>
            </p:nvSpPr>
            <p:spPr>
              <a:xfrm>
                <a:off x="9091835" y="9767463"/>
                <a:ext cx="6462923" cy="1801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𝑒𝑥𝑝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en>
                      </m:f>
                    </m:oMath>
                  </m:oMathPara>
                </a14:m>
                <a:endParaRPr lang="en-US" i="1" dirty="0"/>
              </a:p>
            </p:txBody>
          </p:sp>
        </mc:Choice>
        <mc:Fallback xmlns="">
          <p:sp>
            <p:nvSpPr>
              <p:cNvPr id="8" name="Rectangle 7">
                <a:extLst>
                  <a:ext uri="{FF2B5EF4-FFF2-40B4-BE49-F238E27FC236}">
                    <a16:creationId xmlns:a16="http://schemas.microsoft.com/office/drawing/2014/main" id="{A71459A2-8CBC-46D5-B209-F367F51640E3}"/>
                  </a:ext>
                </a:extLst>
              </p:cNvPr>
              <p:cNvSpPr>
                <a:spLocks noRot="1" noChangeAspect="1" noMove="1" noResize="1" noEditPoints="1" noAdjustHandles="1" noChangeArrowheads="1" noChangeShapeType="1" noTextEdit="1"/>
              </p:cNvSpPr>
              <p:nvPr/>
            </p:nvSpPr>
            <p:spPr>
              <a:xfrm>
                <a:off x="9091835" y="9767463"/>
                <a:ext cx="6462923" cy="180100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39A76A4-548B-45E7-85EE-004D190244F2}"/>
              </a:ext>
            </a:extLst>
          </p:cNvPr>
          <p:cNvSpPr txBox="1"/>
          <p:nvPr/>
        </p:nvSpPr>
        <p:spPr>
          <a:xfrm>
            <a:off x="22723246" y="6181736"/>
            <a:ext cx="8512102" cy="3416320"/>
          </a:xfrm>
          <a:prstGeom prst="rect">
            <a:avLst/>
          </a:prstGeom>
          <a:noFill/>
        </p:spPr>
        <p:txBody>
          <a:bodyPr wrap="square" rtlCol="0">
            <a:spAutoFit/>
          </a:bodyPr>
          <a:lstStyle/>
          <a:p>
            <a:r>
              <a:rPr lang="en-US" i="1" dirty="0"/>
              <a:t>f is applied element-wise</a:t>
            </a:r>
          </a:p>
          <a:p>
            <a:endParaRPr lang="en-US" i="1" dirty="0"/>
          </a:p>
          <a:p>
            <a:r>
              <a:rPr lang="en-US" i="1" dirty="0"/>
              <a:t>A choice of f is the sigmoid function</a:t>
            </a:r>
          </a:p>
        </p:txBody>
      </p:sp>
      <p:sp>
        <p:nvSpPr>
          <p:cNvPr id="29" name="TextBox 28">
            <a:extLst>
              <a:ext uri="{FF2B5EF4-FFF2-40B4-BE49-F238E27FC236}">
                <a16:creationId xmlns:a16="http://schemas.microsoft.com/office/drawing/2014/main" id="{64930BCC-431B-4268-882C-E593F16BF94B}"/>
              </a:ext>
            </a:extLst>
          </p:cNvPr>
          <p:cNvSpPr txBox="1"/>
          <p:nvPr/>
        </p:nvSpPr>
        <p:spPr>
          <a:xfrm>
            <a:off x="3461167" y="10287000"/>
            <a:ext cx="8512102" cy="923330"/>
          </a:xfrm>
          <a:prstGeom prst="rect">
            <a:avLst/>
          </a:prstGeom>
          <a:noFill/>
        </p:spPr>
        <p:txBody>
          <a:bodyPr wrap="square" rtlCol="0">
            <a:spAutoFit/>
          </a:bodyPr>
          <a:lstStyle/>
          <a:p>
            <a:r>
              <a:rPr lang="en-US" i="1" dirty="0"/>
              <a:t>Sigmoid function</a:t>
            </a:r>
          </a:p>
        </p:txBody>
      </p:sp>
      <p:cxnSp>
        <p:nvCxnSpPr>
          <p:cNvPr id="31" name="Straight Arrow Connector 30">
            <a:extLst>
              <a:ext uri="{FF2B5EF4-FFF2-40B4-BE49-F238E27FC236}">
                <a16:creationId xmlns:a16="http://schemas.microsoft.com/office/drawing/2014/main" id="{288381D7-BF13-4CA9-A5BB-B6FCF4C4E44A}"/>
              </a:ext>
            </a:extLst>
          </p:cNvPr>
          <p:cNvCxnSpPr>
            <a:cxnSpLocks/>
          </p:cNvCxnSpPr>
          <p:nvPr/>
        </p:nvCxnSpPr>
        <p:spPr>
          <a:xfrm flipH="1" flipV="1">
            <a:off x="11973269" y="12948212"/>
            <a:ext cx="953294" cy="75697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7B73C8-1699-4D5F-A6FA-11E5723F0710}"/>
              </a:ext>
            </a:extLst>
          </p:cNvPr>
          <p:cNvCxnSpPr>
            <a:cxnSpLocks/>
          </p:cNvCxnSpPr>
          <p:nvPr/>
        </p:nvCxnSpPr>
        <p:spPr>
          <a:xfrm>
            <a:off x="4219450" y="17099881"/>
            <a:ext cx="760016" cy="869565"/>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E0E7A85-E1C0-4C50-B1BB-81EFE52814B6}"/>
              </a:ext>
            </a:extLst>
          </p:cNvPr>
          <p:cNvSpPr txBox="1"/>
          <p:nvPr/>
        </p:nvSpPr>
        <p:spPr>
          <a:xfrm>
            <a:off x="13158434" y="13303760"/>
            <a:ext cx="8512102" cy="923330"/>
          </a:xfrm>
          <a:prstGeom prst="rect">
            <a:avLst/>
          </a:prstGeom>
          <a:noFill/>
        </p:spPr>
        <p:txBody>
          <a:bodyPr wrap="square" rtlCol="0">
            <a:spAutoFit/>
          </a:bodyPr>
          <a:lstStyle/>
          <a:p>
            <a:r>
              <a:rPr lang="en-US" i="1" dirty="0"/>
              <a:t>&gt;5, close to 1</a:t>
            </a:r>
          </a:p>
        </p:txBody>
      </p:sp>
      <p:sp>
        <p:nvSpPr>
          <p:cNvPr id="37" name="TextBox 36">
            <a:extLst>
              <a:ext uri="{FF2B5EF4-FFF2-40B4-BE49-F238E27FC236}">
                <a16:creationId xmlns:a16="http://schemas.microsoft.com/office/drawing/2014/main" id="{9F3F8609-3521-4B7D-9376-8C04CCFE8BC0}"/>
              </a:ext>
            </a:extLst>
          </p:cNvPr>
          <p:cNvSpPr txBox="1"/>
          <p:nvPr/>
        </p:nvSpPr>
        <p:spPr>
          <a:xfrm>
            <a:off x="1895703" y="16115634"/>
            <a:ext cx="8512102" cy="923330"/>
          </a:xfrm>
          <a:prstGeom prst="rect">
            <a:avLst/>
          </a:prstGeom>
          <a:noFill/>
        </p:spPr>
        <p:txBody>
          <a:bodyPr wrap="square" rtlCol="0">
            <a:spAutoFit/>
          </a:bodyPr>
          <a:lstStyle/>
          <a:p>
            <a:r>
              <a:rPr lang="en-US" i="1" dirty="0"/>
              <a:t>&lt;-5, close to 0</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2D404FA-519F-4132-BB24-714865AD88AF}"/>
                  </a:ext>
                </a:extLst>
              </p:cNvPr>
              <p:cNvSpPr/>
              <p:nvPr/>
            </p:nvSpPr>
            <p:spPr>
              <a:xfrm>
                <a:off x="21898894" y="10667966"/>
                <a:ext cx="8885766" cy="5029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b="0" i="1" smtClean="0">
                              <a:latin typeface="Cambria Math" panose="02040503050406030204" pitchFamily="18" charset="0"/>
                              <a:ea typeface="Cambria Math" panose="02040503050406030204" pitchFamily="18" charset="0"/>
                            </a:rPr>
                            <m:t>𝑑𝑥</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b="0" i="1" dirty="0">
                  <a:ea typeface="Cambria Math" panose="02040503050406030204" pitchFamily="18" charset="0"/>
                </a:endParaRPr>
              </a:p>
              <a:p>
                <a:endParaRPr lang="en-US" i="1" dirty="0"/>
              </a:p>
              <a:p>
                <a:r>
                  <a:rPr lang="en-US" i="1" dirty="0"/>
                  <a:t>Active range -5 to 5</a:t>
                </a:r>
              </a:p>
              <a:p>
                <a:endParaRPr lang="en-US" i="1" dirty="0"/>
              </a:p>
              <a:p>
                <a:r>
                  <a:rPr lang="en-US" i="1" dirty="0"/>
                  <a:t>Accept inputs from -∞ to + ∞</a:t>
                </a:r>
              </a:p>
            </p:txBody>
          </p:sp>
        </mc:Choice>
        <mc:Fallback xmlns="">
          <p:sp>
            <p:nvSpPr>
              <p:cNvPr id="39" name="Rectangle 38">
                <a:extLst>
                  <a:ext uri="{FF2B5EF4-FFF2-40B4-BE49-F238E27FC236}">
                    <a16:creationId xmlns:a16="http://schemas.microsoft.com/office/drawing/2014/main" id="{72D404FA-519F-4132-BB24-714865AD88AF}"/>
                  </a:ext>
                </a:extLst>
              </p:cNvPr>
              <p:cNvSpPr>
                <a:spLocks noRot="1" noChangeAspect="1" noMove="1" noResize="1" noEditPoints="1" noAdjustHandles="1" noChangeArrowheads="1" noChangeShapeType="1" noTextEdit="1"/>
              </p:cNvSpPr>
              <p:nvPr/>
            </p:nvSpPr>
            <p:spPr>
              <a:xfrm>
                <a:off x="21898894" y="10667966"/>
                <a:ext cx="8885766" cy="5029069"/>
              </a:xfrm>
              <a:prstGeom prst="rect">
                <a:avLst/>
              </a:prstGeom>
              <a:blipFill>
                <a:blip r:embed="rId6"/>
                <a:stretch>
                  <a:fillRect l="-3635" r="-2743" b="-6424"/>
                </a:stretch>
              </a:blipFill>
            </p:spPr>
            <p:txBody>
              <a:bodyPr/>
              <a:lstStyle/>
              <a:p>
                <a:r>
                  <a:rPr lang="en-US">
                    <a:noFill/>
                  </a:rPr>
                  <a:t> </a:t>
                </a:r>
              </a:p>
            </p:txBody>
          </p:sp>
        </mc:Fallback>
      </mc:AlternateContent>
    </p:spTree>
    <p:extLst>
      <p:ext uri="{BB962C8B-B14F-4D97-AF65-F5344CB8AC3E}">
        <p14:creationId xmlns:p14="http://schemas.microsoft.com/office/powerpoint/2010/main" val="4071285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is a “neuron” in neural network</a:t>
            </a:r>
          </a:p>
        </p:txBody>
      </p:sp>
      <p:pic>
        <p:nvPicPr>
          <p:cNvPr id="3074" name="Picture 2">
            <a:extLst>
              <a:ext uri="{FF2B5EF4-FFF2-40B4-BE49-F238E27FC236}">
                <a16:creationId xmlns:a16="http://schemas.microsoft.com/office/drawing/2014/main" id="{60414CDC-9D42-4A94-851A-6D05B73A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098" y="6321167"/>
            <a:ext cx="15519795" cy="88549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6A0D88-C7C0-4E81-A8E6-1286CBF704E9}"/>
              </a:ext>
            </a:extLst>
          </p:cNvPr>
          <p:cNvSpPr txBox="1"/>
          <p:nvPr/>
        </p:nvSpPr>
        <p:spPr>
          <a:xfrm>
            <a:off x="19581541" y="8325037"/>
            <a:ext cx="15987708" cy="923330"/>
          </a:xfrm>
          <a:prstGeom prst="rect">
            <a:avLst/>
          </a:prstGeom>
          <a:noFill/>
        </p:spPr>
        <p:txBody>
          <a:bodyPr wrap="square" rtlCol="0">
            <a:spAutoFit/>
          </a:bodyPr>
          <a:lstStyle/>
          <a:p>
            <a:r>
              <a:rPr lang="en-US" i="1" dirty="0"/>
              <a:t>Neuron = linear mapping + nonlinear activation</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8039380" cy="461665"/>
          </a:xfrm>
          <a:prstGeom prst="rect">
            <a:avLst/>
          </a:prstGeom>
        </p:spPr>
        <p:txBody>
          <a:bodyPr wrap="none">
            <a:spAutoFit/>
          </a:bodyPr>
          <a:lstStyle/>
          <a:p>
            <a:r>
              <a:rPr lang="en-US" sz="2400" dirty="0"/>
              <a:t>Picture is from https://cs231n.github.io/neural-networks-1/</a:t>
            </a:r>
          </a:p>
        </p:txBody>
      </p:sp>
      <p:sp>
        <p:nvSpPr>
          <p:cNvPr id="6" name="TextBox 5">
            <a:extLst>
              <a:ext uri="{FF2B5EF4-FFF2-40B4-BE49-F238E27FC236}">
                <a16:creationId xmlns:a16="http://schemas.microsoft.com/office/drawing/2014/main" id="{BE60378F-BC3A-444E-AB98-67BA6CA784AD}"/>
              </a:ext>
            </a:extLst>
          </p:cNvPr>
          <p:cNvSpPr txBox="1"/>
          <p:nvPr/>
        </p:nvSpPr>
        <p:spPr>
          <a:xfrm>
            <a:off x="19850413" y="10928847"/>
            <a:ext cx="15519795"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Historically, inspired by biological neuron </a:t>
            </a:r>
          </a:p>
          <a:p>
            <a:pPr marL="685800" indent="-685800">
              <a:buFont typeface="Arial" panose="020B0604020202020204" pitchFamily="34" charset="0"/>
              <a:buChar char="•"/>
            </a:pPr>
            <a:r>
              <a:rPr lang="en-US" dirty="0"/>
              <a:t>Not needed to understand today’s deep learning</a:t>
            </a:r>
          </a:p>
          <a:p>
            <a:pPr marL="685800" indent="-685800">
              <a:buFont typeface="Arial" panose="020B0604020202020204" pitchFamily="34" charset="0"/>
              <a:buChar char="•"/>
            </a:pPr>
            <a:r>
              <a:rPr lang="en-US" dirty="0"/>
              <a:t>Building block of DL</a:t>
            </a:r>
          </a:p>
          <a:p>
            <a:pPr marL="685800" indent="-685800">
              <a:buFont typeface="Arial" panose="020B0604020202020204" pitchFamily="34" charset="0"/>
              <a:buChar char="•"/>
            </a:pPr>
            <a:r>
              <a:rPr lang="en-US" b="1" dirty="0"/>
              <a:t>Logistic regression </a:t>
            </a:r>
            <a:r>
              <a:rPr lang="en-US" dirty="0"/>
              <a:t>if sigmoid nonlinear activation is used</a:t>
            </a:r>
          </a:p>
        </p:txBody>
      </p:sp>
    </p:spTree>
    <p:extLst>
      <p:ext uri="{BB962C8B-B14F-4D97-AF65-F5344CB8AC3E}">
        <p14:creationId xmlns:p14="http://schemas.microsoft.com/office/powerpoint/2010/main" val="24615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concept was invented in 1958</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11845550" cy="461665"/>
          </a:xfrm>
          <a:prstGeom prst="rect">
            <a:avLst/>
          </a:prstGeom>
        </p:spPr>
        <p:txBody>
          <a:bodyPr wrap="none">
            <a:spAutoFit/>
          </a:bodyPr>
          <a:lstStyle/>
          <a:p>
            <a:r>
              <a:rPr lang="en-US" sz="2400" dirty="0"/>
              <a:t>https://medium.datadriveninvestor.com/introduction-to-neural-networks-a0fe9ec0a947</a:t>
            </a:r>
          </a:p>
        </p:txBody>
      </p:sp>
      <p:pic>
        <p:nvPicPr>
          <p:cNvPr id="4098" name="Picture 2">
            <a:extLst>
              <a:ext uri="{FF2B5EF4-FFF2-40B4-BE49-F238E27FC236}">
                <a16:creationId xmlns:a16="http://schemas.microsoft.com/office/drawing/2014/main" id="{91787A58-59D3-44C1-8AD5-B71E2C52F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12" y="5447374"/>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A4BD1-DB75-4F0C-BFEC-94E478FA5099}"/>
              </a:ext>
            </a:extLst>
          </p:cNvPr>
          <p:cNvPicPr>
            <a:picLocks noChangeAspect="1"/>
          </p:cNvPicPr>
          <p:nvPr/>
        </p:nvPicPr>
        <p:blipFill>
          <a:blip r:embed="rId3"/>
          <a:stretch>
            <a:fillRect/>
          </a:stretch>
        </p:blipFill>
        <p:spPr>
          <a:xfrm>
            <a:off x="22446126" y="4754629"/>
            <a:ext cx="10985230" cy="12453245"/>
          </a:xfrm>
          <a:prstGeom prst="rect">
            <a:avLst/>
          </a:prstGeom>
        </p:spPr>
      </p:pic>
      <p:sp>
        <p:nvSpPr>
          <p:cNvPr id="7" name="Rectangle 6">
            <a:extLst>
              <a:ext uri="{FF2B5EF4-FFF2-40B4-BE49-F238E27FC236}">
                <a16:creationId xmlns:a16="http://schemas.microsoft.com/office/drawing/2014/main" id="{2DA2A6AF-01E5-45E5-A1E3-76F4F6182931}"/>
              </a:ext>
            </a:extLst>
          </p:cNvPr>
          <p:cNvSpPr/>
          <p:nvPr/>
        </p:nvSpPr>
        <p:spPr>
          <a:xfrm>
            <a:off x="23433614" y="17538636"/>
            <a:ext cx="7888378" cy="461665"/>
          </a:xfrm>
          <a:prstGeom prst="rect">
            <a:avLst/>
          </a:prstGeom>
        </p:spPr>
        <p:txBody>
          <a:bodyPr wrap="none">
            <a:spAutoFit/>
          </a:bodyPr>
          <a:lstStyle/>
          <a:p>
            <a:r>
              <a:rPr lang="en-US" sz="2400" dirty="0"/>
              <a:t>https://www.newyorker.com/magazine/1958/12/06/rival-2</a:t>
            </a:r>
          </a:p>
        </p:txBody>
      </p:sp>
    </p:spTree>
    <p:extLst>
      <p:ext uri="{BB962C8B-B14F-4D97-AF65-F5344CB8AC3E}">
        <p14:creationId xmlns:p14="http://schemas.microsoft.com/office/powerpoint/2010/main" val="2412028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E3DF4-3B81-4C82-AB06-4438568AECF9}"/>
              </a:ext>
            </a:extLst>
          </p:cNvPr>
          <p:cNvSpPr/>
          <p:nvPr/>
        </p:nvSpPr>
        <p:spPr bwMode="auto">
          <a:xfrm>
            <a:off x="21990205" y="7449015"/>
            <a:ext cx="12875366" cy="3345365"/>
          </a:xfrm>
          <a:prstGeom prst="rect">
            <a:avLst/>
          </a:prstGeom>
          <a:solidFill>
            <a:srgbClr val="990000">
              <a:alpha val="42000"/>
            </a:srgbClr>
          </a:solidFill>
          <a:ln w="9525">
            <a:no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classification</a:t>
            </a:r>
          </a:p>
        </p:txBody>
      </p:sp>
      <p:cxnSp>
        <p:nvCxnSpPr>
          <p:cNvPr id="7" name="Straight Connector 6">
            <a:extLst>
              <a:ext uri="{FF2B5EF4-FFF2-40B4-BE49-F238E27FC236}">
                <a16:creationId xmlns:a16="http://schemas.microsoft.com/office/drawing/2014/main" id="{5AE90596-28E8-4595-90F9-F37250B53AD9}"/>
              </a:ext>
            </a:extLst>
          </p:cNvPr>
          <p:cNvCxnSpPr/>
          <p:nvPr/>
        </p:nvCxnSpPr>
        <p:spPr>
          <a:xfrm>
            <a:off x="21990205" y="10794380"/>
            <a:ext cx="12875366" cy="0"/>
          </a:xfrm>
          <a:prstGeom prst="line">
            <a:avLst/>
          </a:prstGeom>
          <a:ln w="177800">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05AE92F-2C2C-41FF-81C1-EE84EB58CA29}"/>
              </a:ext>
            </a:extLst>
          </p:cNvPr>
          <p:cNvSpPr txBox="1"/>
          <p:nvPr/>
        </p:nvSpPr>
        <p:spPr>
          <a:xfrm>
            <a:off x="28680937" y="9317955"/>
            <a:ext cx="5486400" cy="923330"/>
          </a:xfrm>
          <a:prstGeom prst="rect">
            <a:avLst/>
          </a:prstGeom>
          <a:noFill/>
        </p:spPr>
        <p:txBody>
          <a:bodyPr wrap="square" rtlCol="0">
            <a:spAutoFit/>
          </a:bodyPr>
          <a:lstStyle/>
          <a:p>
            <a:r>
              <a:rPr lang="en-US" dirty="0"/>
              <a:t>&gt;0.5, heart</a:t>
            </a:r>
          </a:p>
        </p:txBody>
      </p:sp>
      <p:sp>
        <p:nvSpPr>
          <p:cNvPr id="12" name="TextBox 11">
            <a:extLst>
              <a:ext uri="{FF2B5EF4-FFF2-40B4-BE49-F238E27FC236}">
                <a16:creationId xmlns:a16="http://schemas.microsoft.com/office/drawing/2014/main" id="{BC37A74A-E10E-4743-883B-6B992A7E3E47}"/>
              </a:ext>
            </a:extLst>
          </p:cNvPr>
          <p:cNvSpPr txBox="1"/>
          <p:nvPr/>
        </p:nvSpPr>
        <p:spPr>
          <a:xfrm>
            <a:off x="28680936" y="11657191"/>
            <a:ext cx="7315199" cy="923330"/>
          </a:xfrm>
          <a:prstGeom prst="rect">
            <a:avLst/>
          </a:prstGeom>
          <a:noFill/>
        </p:spPr>
        <p:txBody>
          <a:bodyPr wrap="square" rtlCol="0">
            <a:spAutoFit/>
          </a:bodyPr>
          <a:lstStyle/>
          <a:p>
            <a:r>
              <a:rPr lang="en-US" dirty="0"/>
              <a:t>&lt;0.5, no heart</a:t>
            </a:r>
          </a:p>
        </p:txBody>
      </p:sp>
      <p:pic>
        <p:nvPicPr>
          <p:cNvPr id="8" name="Picture 2">
            <a:extLst>
              <a:ext uri="{FF2B5EF4-FFF2-40B4-BE49-F238E27FC236}">
                <a16:creationId xmlns:a16="http://schemas.microsoft.com/office/drawing/2014/main" id="{B6A2173A-CE5F-4316-9D5B-9A0DF9E9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154" y="7759918"/>
            <a:ext cx="9925625" cy="66067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AE44FF-37B8-42A5-BF40-F2B54FBA4EB9}"/>
              </a:ext>
            </a:extLst>
          </p:cNvPr>
          <p:cNvSpPr/>
          <p:nvPr/>
        </p:nvSpPr>
        <p:spPr bwMode="auto">
          <a:xfrm>
            <a:off x="21969283" y="10907838"/>
            <a:ext cx="12875366" cy="3345365"/>
          </a:xfrm>
          <a:prstGeom prst="rect">
            <a:avLst/>
          </a:prstGeom>
          <a:solidFill>
            <a:schemeClr val="accent1">
              <a:lumMod val="60000"/>
              <a:lumOff val="40000"/>
              <a:alpha val="42000"/>
            </a:schemeClr>
          </a:solidFill>
          <a:ln w="9525">
            <a:noFill/>
            <a:miter lim="800000"/>
            <a:headEnd/>
            <a:tailEnd/>
          </a:ln>
          <a:effectLst/>
        </p:spPr>
        <p:txBody>
          <a:bodyPr wrap="none" rtlCol="0" anchor="ctr"/>
          <a:lstStyle/>
          <a:p>
            <a:pPr algn="ctr"/>
            <a:endParaRPr lang="en-US" dirty="0">
              <a:latin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690EF1-FBB4-4E04-B88A-0043FD7AE5E5}"/>
                  </a:ext>
                </a:extLst>
              </p:cNvPr>
              <p:cNvSpPr txBox="1"/>
              <p:nvPr/>
            </p:nvSpPr>
            <p:spPr>
              <a:xfrm>
                <a:off x="5014178" y="5898726"/>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15" name="TextBox 14">
                <a:extLst>
                  <a:ext uri="{FF2B5EF4-FFF2-40B4-BE49-F238E27FC236}">
                    <a16:creationId xmlns:a16="http://schemas.microsoft.com/office/drawing/2014/main" id="{80690EF1-FBB4-4E04-B88A-0043FD7AE5E5}"/>
                  </a:ext>
                </a:extLst>
              </p:cNvPr>
              <p:cNvSpPr txBox="1">
                <a:spLocks noRot="1" noChangeAspect="1" noMove="1" noResize="1" noEditPoints="1" noAdjustHandles="1" noChangeArrowheads="1" noChangeShapeType="1" noTextEdit="1"/>
              </p:cNvSpPr>
              <p:nvPr/>
            </p:nvSpPr>
            <p:spPr>
              <a:xfrm>
                <a:off x="5014178" y="5898726"/>
                <a:ext cx="10617522" cy="123110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AABFA92-8565-4FEE-BE8A-043F8C896F8F}"/>
              </a:ext>
            </a:extLst>
          </p:cNvPr>
          <p:cNvSpPr txBox="1"/>
          <p:nvPr/>
        </p:nvSpPr>
        <p:spPr>
          <a:xfrm>
            <a:off x="4021869" y="15190785"/>
            <a:ext cx="15519795" cy="2585323"/>
          </a:xfrm>
          <a:prstGeom prst="rect">
            <a:avLst/>
          </a:prstGeom>
          <a:noFill/>
        </p:spPr>
        <p:txBody>
          <a:bodyPr wrap="square" rtlCol="0">
            <a:spAutoFit/>
          </a:bodyPr>
          <a:lstStyle/>
          <a:p>
            <a:pPr marL="685800" indent="-685800">
              <a:buFont typeface="Arial" panose="020B0604020202020204" pitchFamily="34" charset="0"/>
              <a:buChar char="•"/>
            </a:pPr>
            <a:r>
              <a:rPr lang="en-US" dirty="0"/>
              <a:t>Only two output status “Yes” or “No”</a:t>
            </a:r>
          </a:p>
          <a:p>
            <a:pPr marL="685800" indent="-685800">
              <a:buFont typeface="Arial" panose="020B0604020202020204" pitchFamily="34" charset="0"/>
              <a:buChar char="•"/>
            </a:pPr>
            <a:r>
              <a:rPr lang="en-US" dirty="0"/>
              <a:t>One scalar is needed</a:t>
            </a:r>
          </a:p>
          <a:p>
            <a:pPr marL="685800" indent="-685800">
              <a:buFont typeface="Arial" panose="020B0604020202020204" pitchFamily="34" charset="0"/>
              <a:buChar char="•"/>
            </a:pPr>
            <a:r>
              <a:rPr lang="en-US" dirty="0"/>
              <a:t>Binary decision</a:t>
            </a:r>
          </a:p>
        </p:txBody>
      </p:sp>
      <p:cxnSp>
        <p:nvCxnSpPr>
          <p:cNvPr id="17" name="Straight Connector 16">
            <a:extLst>
              <a:ext uri="{FF2B5EF4-FFF2-40B4-BE49-F238E27FC236}">
                <a16:creationId xmlns:a16="http://schemas.microsoft.com/office/drawing/2014/main" id="{817FE307-7306-4F30-AECC-87CBE50668AB}"/>
              </a:ext>
            </a:extLst>
          </p:cNvPr>
          <p:cNvCxnSpPr>
            <a:cxnSpLocks/>
            <a:stCxn id="11" idx="0"/>
            <a:endCxn id="11" idx="4"/>
          </p:cNvCxnSpPr>
          <p:nvPr/>
        </p:nvCxnSpPr>
        <p:spPr>
          <a:xfrm>
            <a:off x="10493298" y="9317955"/>
            <a:ext cx="0" cy="3639760"/>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F7B4E6A6-5E1C-45EA-BC28-09D4167E71F7}"/>
              </a:ext>
            </a:extLst>
          </p:cNvPr>
          <p:cNvGrpSpPr/>
          <p:nvPr/>
        </p:nvGrpSpPr>
        <p:grpSpPr>
          <a:xfrm>
            <a:off x="8497229" y="9317955"/>
            <a:ext cx="3992137" cy="3639760"/>
            <a:chOff x="8497229" y="9317955"/>
            <a:chExt cx="3992137" cy="3639760"/>
          </a:xfrm>
        </p:grpSpPr>
        <p:sp>
          <p:nvSpPr>
            <p:cNvPr id="11" name="Oval 10">
              <a:extLst>
                <a:ext uri="{FF2B5EF4-FFF2-40B4-BE49-F238E27FC236}">
                  <a16:creationId xmlns:a16="http://schemas.microsoft.com/office/drawing/2014/main" id="{013AD3C8-E50B-4CC8-83F8-100B27CF580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A970A41D-3BCC-4CC8-9708-48907D53D817}"/>
                </a:ext>
              </a:extLst>
            </p:cNvPr>
            <p:cNvSpPr txBox="1"/>
            <p:nvPr/>
          </p:nvSpPr>
          <p:spPr>
            <a:xfrm>
              <a:off x="11018171" y="10414560"/>
              <a:ext cx="959001" cy="1446550"/>
            </a:xfrm>
            <a:prstGeom prst="rect">
              <a:avLst/>
            </a:prstGeom>
            <a:noFill/>
          </p:spPr>
          <p:txBody>
            <a:bodyPr wrap="square" rtlCol="0">
              <a:spAutoFit/>
            </a:bodyPr>
            <a:lstStyle/>
            <a:p>
              <a:r>
                <a:rPr lang="en-US" sz="8800" i="1" dirty="0"/>
                <a:t>f</a:t>
              </a:r>
            </a:p>
          </p:txBody>
        </p:sp>
        <p:sp>
          <p:nvSpPr>
            <p:cNvPr id="22" name="TextBox 21">
              <a:extLst>
                <a:ext uri="{FF2B5EF4-FFF2-40B4-BE49-F238E27FC236}">
                  <a16:creationId xmlns:a16="http://schemas.microsoft.com/office/drawing/2014/main" id="{C8DDEC07-5187-4D41-B2F9-00229259539E}"/>
                </a:ext>
              </a:extLst>
            </p:cNvPr>
            <p:cNvSpPr txBox="1"/>
            <p:nvPr/>
          </p:nvSpPr>
          <p:spPr>
            <a:xfrm>
              <a:off x="8829120" y="10662460"/>
              <a:ext cx="2924153" cy="923330"/>
            </a:xfrm>
            <a:prstGeom prst="rect">
              <a:avLst/>
            </a:prstGeom>
            <a:noFill/>
          </p:spPr>
          <p:txBody>
            <a:bodyPr wrap="square" rtlCol="0">
              <a:spAutoFit/>
            </a:bodyPr>
            <a:lstStyle/>
            <a:p>
              <a:r>
                <a:rPr lang="en-US" i="1" dirty="0"/>
                <a:t>W, b</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E80CA9-465E-43CF-947C-1C2A25792AA6}"/>
                  </a:ext>
                </a:extLst>
              </p:cNvPr>
              <p:cNvSpPr/>
              <p:nvPr/>
            </p:nvSpPr>
            <p:spPr>
              <a:xfrm>
                <a:off x="5644837" y="1069864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1" name="Rectangle 20">
                <a:extLst>
                  <a:ext uri="{FF2B5EF4-FFF2-40B4-BE49-F238E27FC236}">
                    <a16:creationId xmlns:a16="http://schemas.microsoft.com/office/drawing/2014/main" id="{76E80CA9-465E-43CF-947C-1C2A25792AA6}"/>
                  </a:ext>
                </a:extLst>
              </p:cNvPr>
              <p:cNvSpPr>
                <a:spLocks noRot="1" noChangeAspect="1" noMove="1" noResize="1" noEditPoints="1" noAdjustHandles="1" noChangeArrowheads="1" noChangeShapeType="1" noTextEdit="1"/>
              </p:cNvSpPr>
              <p:nvPr/>
            </p:nvSpPr>
            <p:spPr>
              <a:xfrm>
                <a:off x="5644837" y="10698643"/>
                <a:ext cx="856325" cy="923330"/>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65D319F-DD6B-4ABB-B121-6B376429F8F4}"/>
              </a:ext>
            </a:extLst>
          </p:cNvPr>
          <p:cNvCxnSpPr>
            <a:cxnSpLocks/>
          </p:cNvCxnSpPr>
          <p:nvPr/>
        </p:nvCxnSpPr>
        <p:spPr>
          <a:xfrm>
            <a:off x="6668430"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556E9-AD2D-4987-9957-CC82F42C0C26}"/>
              </a:ext>
            </a:extLst>
          </p:cNvPr>
          <p:cNvCxnSpPr>
            <a:cxnSpLocks/>
          </p:cNvCxnSpPr>
          <p:nvPr/>
        </p:nvCxnSpPr>
        <p:spPr>
          <a:xfrm>
            <a:off x="12489366"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3055241-1F11-4EEC-9FF4-77A28D562AE1}"/>
                  </a:ext>
                </a:extLst>
              </p:cNvPr>
              <p:cNvSpPr/>
              <p:nvPr/>
            </p:nvSpPr>
            <p:spPr>
              <a:xfrm>
                <a:off x="14082117" y="1059464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27" name="Rectangle 26">
                <a:extLst>
                  <a:ext uri="{FF2B5EF4-FFF2-40B4-BE49-F238E27FC236}">
                    <a16:creationId xmlns:a16="http://schemas.microsoft.com/office/drawing/2014/main" id="{03055241-1F11-4EEC-9FF4-77A28D562AE1}"/>
                  </a:ext>
                </a:extLst>
              </p:cNvPr>
              <p:cNvSpPr>
                <a:spLocks noRot="1" noChangeAspect="1" noMove="1" noResize="1" noEditPoints="1" noAdjustHandles="1" noChangeArrowheads="1" noChangeShapeType="1" noTextEdit="1"/>
              </p:cNvSpPr>
              <p:nvPr/>
            </p:nvSpPr>
            <p:spPr>
              <a:xfrm>
                <a:off x="14082117" y="10594640"/>
                <a:ext cx="806631"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468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pic>
        <p:nvPicPr>
          <p:cNvPr id="6146" name="Picture 2" descr="Planning of long axes (radial). (A) Basal short axis, first image of the heart base in the short axis after the outflow tract. Line B is the planning of the true four-chamber long axis. Line C is the planning of the three-chamber or LV outflow tract plane. Line D is the planning of the true two-chamber long axis, where we can observe, next to the inferior (lower) wall, the liver and next to the anterolateral basal segment, the lung. Line E is the planning of the true twochamber long axis, where we can see, next to the basal inferolateral segment, the stomach and next to the anterior wall, the pulmonary artery. (B) True long axis four chamber. (C) LV outflow tract or three chamber. (D) Two chamber long axis. (E) Two chamber long axis. RV-right ventricle; LV-left ventricle; Ao-Aorta; LA-left atrium; DA-Descending Aorta; PA-pulmonary artery. ">
            <a:extLst>
              <a:ext uri="{FF2B5EF4-FFF2-40B4-BE49-F238E27FC236}">
                <a16:creationId xmlns:a16="http://schemas.microsoft.com/office/drawing/2014/main" id="{59A698DB-4900-4F9D-9D0C-DA0A611E0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80147" y="4369354"/>
            <a:ext cx="9289876" cy="146862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37" name="Rectangle 36">
            <a:extLst>
              <a:ext uri="{FF2B5EF4-FFF2-40B4-BE49-F238E27FC236}">
                <a16:creationId xmlns:a16="http://schemas.microsoft.com/office/drawing/2014/main" id="{12859087-B3EB-4DCE-9390-FC76635E084D}"/>
              </a:ext>
            </a:extLst>
          </p:cNvPr>
          <p:cNvSpPr/>
          <p:nvPr/>
        </p:nvSpPr>
        <p:spPr>
          <a:xfrm>
            <a:off x="22260018" y="19309608"/>
            <a:ext cx="4728117" cy="830997"/>
          </a:xfrm>
          <a:prstGeom prst="rect">
            <a:avLst/>
          </a:prstGeom>
        </p:spPr>
        <p:txBody>
          <a:bodyPr wrap="square">
            <a:spAutoFit/>
          </a:bodyPr>
          <a:lstStyle/>
          <a:p>
            <a:r>
              <a:rPr lang="en-US" sz="1600" dirty="0"/>
              <a:t>https://www.scielo.br/scielo.php?script=sci_arttext&amp;pid=S0066-782X2010001600014&amp;lng=pt&amp;nrm=iso&amp;tlng=pt</a:t>
            </a:r>
          </a:p>
        </p:txBody>
      </p:sp>
    </p:spTree>
    <p:extLst>
      <p:ext uri="{BB962C8B-B14F-4D97-AF65-F5344CB8AC3E}">
        <p14:creationId xmlns:p14="http://schemas.microsoft.com/office/powerpoint/2010/main" val="2908353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1754326"/>
          </a:xfrm>
          <a:prstGeom prst="rect">
            <a:avLst/>
          </a:prstGeom>
          <a:noFill/>
        </p:spPr>
        <p:txBody>
          <a:bodyPr wrap="square" rtlCol="0">
            <a:spAutoFit/>
          </a:bodyPr>
          <a:lstStyle/>
          <a:p>
            <a:r>
              <a:rPr lang="en-US" dirty="0"/>
              <a:t>Given an image, decide which imaging view it is</a:t>
            </a:r>
          </a:p>
          <a:p>
            <a:endParaRPr lang="en-US" dirty="0"/>
          </a:p>
        </p:txBody>
      </p:sp>
      <p:cxnSp>
        <p:nvCxnSpPr>
          <p:cNvPr id="18" name="Straight Arrow Connector 17">
            <a:extLst>
              <a:ext uri="{FF2B5EF4-FFF2-40B4-BE49-F238E27FC236}">
                <a16:creationId xmlns:a16="http://schemas.microsoft.com/office/drawing/2014/main" id="{65437F64-C4FB-4BF7-B45B-91029BAD60DC}"/>
              </a:ext>
            </a:extLst>
          </p:cNvPr>
          <p:cNvCxnSpPr>
            <a:cxnSpLocks/>
          </p:cNvCxnSpPr>
          <p:nvPr/>
        </p:nvCxnSpPr>
        <p:spPr>
          <a:xfrm flipV="1">
            <a:off x="18979601" y="12018075"/>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908565" y="9963275"/>
                <a:ext cx="9918934" cy="406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m>
                                <m:mPr>
                                  <m:mcs>
                                    <m:mc>
                                      <m:mcPr>
                                        <m:count m:val="3"/>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𝟏</m:t>
                                    </m:r>
                                  </m:e>
                                  <m:e>
                                    <m: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r>
                                                  <a:rPr lang="en-US" b="1" i="1" smtClean="0">
                                                    <a:latin typeface="Cambria Math" panose="02040503050406030204" pitchFamily="18" charset="0"/>
                                                  </a:rPr>
                                                  <m:t>𝟎</m:t>
                                                </m:r>
                                              </m:e>
                                            </m:mr>
                                          </m:m>
                                        </m:e>
                                      </m:mr>
                                    </m:m>
                                    <m:r>
                                      <a:rPr lang="en-US" b="1" i="1" smtClean="0">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𝑺𝑨𝑿</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𝟏</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𝑶𝒕𝒉𝒆𝒓</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smtClean="0">
                                                    <a:latin typeface="Cambria Math" panose="02040503050406030204" pitchFamily="18" charset="0"/>
                                                  </a:rPr>
                                                  <m:t>𝟏</m:t>
                                                </m:r>
                                              </m:e>
                                            </m:mr>
                                          </m:m>
                                        </m:e>
                                      </m:mr>
                                    </m:m>
                                    <m:r>
                                      <a:rPr lang="en-US" b="1" i="1">
                                        <a:latin typeface="Cambria Math" panose="02040503050406030204" pitchFamily="18" charset="0"/>
                                      </a:rPr>
                                      <m:t> </m:t>
                                    </m:r>
                                  </m:e>
                                </m:mr>
                              </m:m>
                            </m:e>
                          </m:eqArr>
                        </m:e>
                      </m:d>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908565" y="9963275"/>
                <a:ext cx="9918934" cy="4063228"/>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97FC866-6E18-425C-AC29-49D4C557E231}"/>
              </a:ext>
            </a:extLst>
          </p:cNvPr>
          <p:cNvSpPr txBox="1"/>
          <p:nvPr/>
        </p:nvSpPr>
        <p:spPr>
          <a:xfrm>
            <a:off x="19670751" y="14453711"/>
            <a:ext cx="16035454" cy="2585323"/>
          </a:xfrm>
          <a:prstGeom prst="rect">
            <a:avLst/>
          </a:prstGeom>
          <a:noFill/>
        </p:spPr>
        <p:txBody>
          <a:bodyPr wrap="square" rtlCol="0">
            <a:spAutoFit/>
          </a:bodyPr>
          <a:lstStyle/>
          <a:p>
            <a:r>
              <a:rPr lang="en-US" dirty="0"/>
              <a:t>Now we need 5 numbers for K=5 classes</a:t>
            </a:r>
          </a:p>
          <a:p>
            <a:endParaRPr lang="en-US" dirty="0"/>
          </a:p>
          <a:p>
            <a:r>
              <a:rPr lang="en-US" dirty="0"/>
              <a:t>This type of encoding y is “one-hot encoding”</a:t>
            </a:r>
          </a:p>
        </p:txBody>
      </p:sp>
    </p:spTree>
    <p:extLst>
      <p:ext uri="{BB962C8B-B14F-4D97-AF65-F5344CB8AC3E}">
        <p14:creationId xmlns:p14="http://schemas.microsoft.com/office/powerpoint/2010/main" val="1046653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Introduce the basics of deep learning</a:t>
            </a:r>
          </a:p>
          <a:p>
            <a:r>
              <a:rPr lang="en-US" sz="8800" dirty="0"/>
              <a:t>Present in-math how DL model works</a:t>
            </a:r>
          </a:p>
          <a:p>
            <a:r>
              <a:rPr lang="en-US" sz="8800" dirty="0"/>
              <a:t>Provide practices to build your own model</a:t>
            </a:r>
          </a:p>
          <a:p>
            <a:r>
              <a:rPr lang="en-US" sz="8800" dirty="0"/>
              <a:t>Grow interest and improve community awareness</a:t>
            </a:r>
          </a:p>
          <a:p>
            <a:r>
              <a:rPr lang="en-US" sz="8800" dirty="0"/>
              <a:t>Prepare trainees and fellows for DL related jobs</a:t>
            </a:r>
          </a:p>
          <a:p>
            <a:pPr marL="0" indent="0">
              <a:buNone/>
            </a:pPr>
            <a:endParaRPr lang="en-US" dirty="0"/>
          </a:p>
          <a:p>
            <a:pPr marL="0" indent="0" algn="ctr">
              <a:buNone/>
            </a:pPr>
            <a:r>
              <a:rPr lang="en-US" sz="7200" dirty="0">
                <a:solidFill>
                  <a:schemeClr val="tx2">
                    <a:lumMod val="60000"/>
                    <a:lumOff val="40000"/>
                  </a:schemeClr>
                </a:solidFill>
              </a:rPr>
              <a:t>👏</a:t>
            </a:r>
            <a:r>
              <a:rPr lang="en-US" sz="6000" dirty="0"/>
              <a:t>After this course and assignments, start to apply DL to your field … </a:t>
            </a:r>
          </a:p>
          <a:p>
            <a:endParaRPr lang="en-US" sz="80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3</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What we want to achieve</a:t>
            </a:r>
            <a:endParaRPr lang="en-US" dirty="0"/>
          </a:p>
        </p:txBody>
      </p:sp>
    </p:spTree>
    <p:extLst>
      <p:ext uri="{BB962C8B-B14F-4D97-AF65-F5344CB8AC3E}">
        <p14:creationId xmlns:p14="http://schemas.microsoft.com/office/powerpoint/2010/main" val="10977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923330"/>
          </a:xfrm>
          <a:prstGeom prst="rect">
            <a:avLst/>
          </a:prstGeom>
          <a:noFill/>
        </p:spPr>
        <p:txBody>
          <a:bodyPr wrap="square" rtlCol="0">
            <a:spAutoFit/>
          </a:bodyPr>
          <a:lstStyle/>
          <a:p>
            <a:r>
              <a:rPr lang="en-US" dirty="0"/>
              <a:t>Generate 5 numbers as the score for each class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530498" y="8454043"/>
                <a:ext cx="629396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i="1">
                          <a:latin typeface="Cambria Math" panose="02040503050406030204" pitchFamily="18" charset="0"/>
                        </a:rPr>
                        <m:t>=</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r>
                        <a:rPr lang="en-US" b="1"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530498" y="8454043"/>
                <a:ext cx="6293967" cy="83099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F4AE140-B05B-424F-BF5A-04702E008779}"/>
              </a:ext>
            </a:extLst>
          </p:cNvPr>
          <p:cNvGrpSpPr/>
          <p:nvPr/>
        </p:nvGrpSpPr>
        <p:grpSpPr>
          <a:xfrm>
            <a:off x="8232079" y="3946469"/>
            <a:ext cx="2697833" cy="2543155"/>
            <a:chOff x="7985035" y="3608531"/>
            <a:chExt cx="3992137" cy="3639760"/>
          </a:xfrm>
        </p:grpSpPr>
        <p:sp>
          <p:nvSpPr>
            <p:cNvPr id="20" name="Oval 19">
              <a:extLst>
                <a:ext uri="{FF2B5EF4-FFF2-40B4-BE49-F238E27FC236}">
                  <a16:creationId xmlns:a16="http://schemas.microsoft.com/office/drawing/2014/main" id="{67663ACB-504F-4E98-9543-CE7674D38186}"/>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23" name="TextBox 22">
              <a:extLst>
                <a:ext uri="{FF2B5EF4-FFF2-40B4-BE49-F238E27FC236}">
                  <a16:creationId xmlns:a16="http://schemas.microsoft.com/office/drawing/2014/main" id="{EBDA0ADF-6556-4CAE-BE44-55664600E46D}"/>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D7F505-2506-4989-BC90-18E2E2DF0499}"/>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4" name="Rectangle 23">
                <a:extLst>
                  <a:ext uri="{FF2B5EF4-FFF2-40B4-BE49-F238E27FC236}">
                    <a16:creationId xmlns:a16="http://schemas.microsoft.com/office/drawing/2014/main" id="{E6D7F505-2506-4989-BC90-18E2E2DF0499}"/>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637500E-7BBD-4AFF-BC79-34BB3D9934B2}"/>
              </a:ext>
            </a:extLst>
          </p:cNvPr>
          <p:cNvCxnSpPr>
            <a:cxnSpLocks/>
            <a:endCxn id="20"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F440B93-F3A9-47A7-8E39-1211B3143F4D}"/>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FE7BB3-0550-4153-9DBF-6330129EE8D1}"/>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27" name="Rectangle 26">
                <a:extLst>
                  <a:ext uri="{FF2B5EF4-FFF2-40B4-BE49-F238E27FC236}">
                    <a16:creationId xmlns:a16="http://schemas.microsoft.com/office/drawing/2014/main" id="{C6FE7BB3-0550-4153-9DBF-6330129EE8D1}"/>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5665F4C-D1EC-44AE-8EED-652DA02438DC}"/>
              </a:ext>
            </a:extLst>
          </p:cNvPr>
          <p:cNvGrpSpPr/>
          <p:nvPr/>
        </p:nvGrpSpPr>
        <p:grpSpPr>
          <a:xfrm>
            <a:off x="8232079" y="6906778"/>
            <a:ext cx="2697833" cy="2543155"/>
            <a:chOff x="7985035" y="3608531"/>
            <a:chExt cx="3992137" cy="3639760"/>
          </a:xfrm>
        </p:grpSpPr>
        <p:sp>
          <p:nvSpPr>
            <p:cNvPr id="58" name="Oval 57">
              <a:extLst>
                <a:ext uri="{FF2B5EF4-FFF2-40B4-BE49-F238E27FC236}">
                  <a16:creationId xmlns:a16="http://schemas.microsoft.com/office/drawing/2014/main" id="{E0E3120D-7C66-4EE8-A643-45D1A5942DA9}"/>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1" name="TextBox 60">
              <a:extLst>
                <a:ext uri="{FF2B5EF4-FFF2-40B4-BE49-F238E27FC236}">
                  <a16:creationId xmlns:a16="http://schemas.microsoft.com/office/drawing/2014/main" id="{6B98B24E-B5DA-4B76-BE02-E701A0F4EBBB}"/>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62" name="Group 61">
            <a:extLst>
              <a:ext uri="{FF2B5EF4-FFF2-40B4-BE49-F238E27FC236}">
                <a16:creationId xmlns:a16="http://schemas.microsoft.com/office/drawing/2014/main" id="{AB3BCC22-F320-4D3D-A69F-88C1C29A1048}"/>
              </a:ext>
            </a:extLst>
          </p:cNvPr>
          <p:cNvGrpSpPr/>
          <p:nvPr/>
        </p:nvGrpSpPr>
        <p:grpSpPr>
          <a:xfrm>
            <a:off x="8232079" y="10011065"/>
            <a:ext cx="2697833" cy="2543155"/>
            <a:chOff x="7985035" y="3608531"/>
            <a:chExt cx="3992137" cy="3639760"/>
          </a:xfrm>
        </p:grpSpPr>
        <p:sp>
          <p:nvSpPr>
            <p:cNvPr id="63" name="Oval 62">
              <a:extLst>
                <a:ext uri="{FF2B5EF4-FFF2-40B4-BE49-F238E27FC236}">
                  <a16:creationId xmlns:a16="http://schemas.microsoft.com/office/drawing/2014/main" id="{28D3901D-FE03-453B-AE55-A70FF9BBB1A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6" name="TextBox 65">
              <a:extLst>
                <a:ext uri="{FF2B5EF4-FFF2-40B4-BE49-F238E27FC236}">
                  <a16:creationId xmlns:a16="http://schemas.microsoft.com/office/drawing/2014/main" id="{F8AC314B-1197-4198-BD98-3D1B21258005}"/>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67" name="Group 66">
            <a:extLst>
              <a:ext uri="{FF2B5EF4-FFF2-40B4-BE49-F238E27FC236}">
                <a16:creationId xmlns:a16="http://schemas.microsoft.com/office/drawing/2014/main" id="{D84473D0-9557-4E3E-8572-0E8B455C571E}"/>
              </a:ext>
            </a:extLst>
          </p:cNvPr>
          <p:cNvGrpSpPr/>
          <p:nvPr/>
        </p:nvGrpSpPr>
        <p:grpSpPr>
          <a:xfrm>
            <a:off x="8232079" y="13155708"/>
            <a:ext cx="2697833" cy="2543155"/>
            <a:chOff x="7985035" y="3608531"/>
            <a:chExt cx="3992137" cy="3639760"/>
          </a:xfrm>
        </p:grpSpPr>
        <p:sp>
          <p:nvSpPr>
            <p:cNvPr id="68" name="Oval 67">
              <a:extLst>
                <a:ext uri="{FF2B5EF4-FFF2-40B4-BE49-F238E27FC236}">
                  <a16:creationId xmlns:a16="http://schemas.microsoft.com/office/drawing/2014/main" id="{3780BEF9-7838-4098-A0CA-E0E8A6F0A733}"/>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1" name="TextBox 70">
              <a:extLst>
                <a:ext uri="{FF2B5EF4-FFF2-40B4-BE49-F238E27FC236}">
                  <a16:creationId xmlns:a16="http://schemas.microsoft.com/office/drawing/2014/main" id="{A9FE3D7E-7EDB-47FA-BD2A-F1719062B366}"/>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72" name="Group 71">
            <a:extLst>
              <a:ext uri="{FF2B5EF4-FFF2-40B4-BE49-F238E27FC236}">
                <a16:creationId xmlns:a16="http://schemas.microsoft.com/office/drawing/2014/main" id="{BBCCEA73-3044-4813-AEF5-40F07902A0B7}"/>
              </a:ext>
            </a:extLst>
          </p:cNvPr>
          <p:cNvGrpSpPr/>
          <p:nvPr/>
        </p:nvGrpSpPr>
        <p:grpSpPr>
          <a:xfrm>
            <a:off x="8232079" y="16256060"/>
            <a:ext cx="2697833" cy="2543155"/>
            <a:chOff x="7985035" y="3608531"/>
            <a:chExt cx="3992137" cy="3639760"/>
          </a:xfrm>
        </p:grpSpPr>
        <p:sp>
          <p:nvSpPr>
            <p:cNvPr id="73" name="Oval 72">
              <a:extLst>
                <a:ext uri="{FF2B5EF4-FFF2-40B4-BE49-F238E27FC236}">
                  <a16:creationId xmlns:a16="http://schemas.microsoft.com/office/drawing/2014/main" id="{85C23381-7B52-4048-A3AA-75B896FC8DA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6" name="TextBox 75">
              <a:extLst>
                <a:ext uri="{FF2B5EF4-FFF2-40B4-BE49-F238E27FC236}">
                  <a16:creationId xmlns:a16="http://schemas.microsoft.com/office/drawing/2014/main" id="{A9C801C4-8F8A-4DB5-ABDD-FCD7C092AFB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7" name="Straight Arrow Connector 76">
            <a:extLst>
              <a:ext uri="{FF2B5EF4-FFF2-40B4-BE49-F238E27FC236}">
                <a16:creationId xmlns:a16="http://schemas.microsoft.com/office/drawing/2014/main" id="{87A58B9E-A6E0-473B-8A3C-4CDE912C3625}"/>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7FD9A8-FC57-4FC2-B20D-BB23D26C10CA}"/>
              </a:ext>
            </a:extLst>
          </p:cNvPr>
          <p:cNvCxnSpPr>
            <a:cxnSpLocks/>
            <a:endCxn id="6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634D6BE-1DA2-40B8-9784-8E0A932EDFB8}"/>
              </a:ext>
            </a:extLst>
          </p:cNvPr>
          <p:cNvCxnSpPr>
            <a:cxnSpLocks/>
            <a:endCxn id="68"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8422A0-6898-4FC4-A7B7-48A508B573F1}"/>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430D6C8-288E-4E8C-93A2-CB00A764DFA8}"/>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B955EE20-CD9D-469D-82F5-C2CFF3DF8647}"/>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4" name="Rectangle 83">
                <a:extLst>
                  <a:ext uri="{FF2B5EF4-FFF2-40B4-BE49-F238E27FC236}">
                    <a16:creationId xmlns:a16="http://schemas.microsoft.com/office/drawing/2014/main" id="{B955EE20-CD9D-469D-82F5-C2CFF3DF8647}"/>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74E55FEC-99A0-440F-B8C2-EEDD755BB0CD}"/>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4C4B6F1-CB49-42C1-9E5B-074583203F3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94C4B6F1-CB49-42C1-9E5B-074583203F3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DC30582E-2736-43E8-820C-9017D84402F8}"/>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A5E7EA7-0996-45A2-9FB8-42B2AF484ED4}"/>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88" name="Rectangle 87">
                <a:extLst>
                  <a:ext uri="{FF2B5EF4-FFF2-40B4-BE49-F238E27FC236}">
                    <a16:creationId xmlns:a16="http://schemas.microsoft.com/office/drawing/2014/main" id="{AA5E7EA7-0996-45A2-9FB8-42B2AF484ED4}"/>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D5B7C5AA-F4B4-4DE1-A486-C36B8924AA33}"/>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9ACAAF2-005A-449B-838D-E84BF3700E22}"/>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89ACAAF2-005A-449B-838D-E84BF3700E22}"/>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20169614" y="11211181"/>
            <a:ext cx="13872117" cy="352773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175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3885593"/>
            <a:ext cx="14989089" cy="572834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5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We can put all weights in one matrix and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17316063" y="10157053"/>
                <a:ext cx="5909566" cy="367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0</m:t>
                                      </m:r>
                                    </m:e>
                                    <m:e>
                                      <m:r>
                                        <a:rPr lang="en-US" i="1">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1</m:t>
                                      </m:r>
                                    </m:e>
                                    <m:e>
                                      <m:r>
                                        <a:rPr lang="en-US" i="1">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2</m:t>
                                            </m:r>
                                          </m:e>
                                          <m:e>
                                            <m:r>
                                              <a:rPr lang="en-US" i="1">
                                                <a:latin typeface="Cambria Math" panose="02040503050406030204" pitchFamily="18" charset="0"/>
                                              </a:rPr>
                                              <m:t>−</m:t>
                                            </m:r>
                                          </m:e>
                                        </m:mr>
                                      </m:m>
                                    </m:e>
                                  </m:mr>
                                  <m:m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3</m:t>
                                                </m:r>
                                              </m:e>
                                              <m:e>
                                                <m:r>
                                                  <a:rPr lang="en-US" i="1">
                                                    <a:latin typeface="Cambria Math" panose="02040503050406030204" pitchFamily="18" charset="0"/>
                                                  </a:rPr>
                                                  <m:t>−</m:t>
                                                </m:r>
                                              </m:e>
                                            </m:mr>
                                          </m:m>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4</m:t>
                                                </m:r>
                                              </m:e>
                                              <m:e>
                                                <m:r>
                                                  <a:rPr lang="en-US" i="1">
                                                    <a:latin typeface="Cambria Math" panose="02040503050406030204" pitchFamily="18" charset="0"/>
                                                  </a:rPr>
                                                  <m:t>−</m:t>
                                                </m:r>
                                              </m:e>
                                            </m:mr>
                                          </m:m>
                                        </m:e>
                                      </m:eqArr>
                                    </m:e>
                                  </m:mr>
                                </m:m>
                              </m:e>
                            </m:mr>
                          </m:m>
                        </m:e>
                      </m:d>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17316063" y="10157053"/>
                <a:ext cx="5909566" cy="367280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3225629" y="11188683"/>
            <a:ext cx="11811503" cy="923330"/>
          </a:xfrm>
          <a:prstGeom prst="rect">
            <a:avLst/>
          </a:prstGeom>
          <a:noFill/>
        </p:spPr>
        <p:txBody>
          <a:bodyPr wrap="square" rtlCol="0">
            <a:spAutoFit/>
          </a:bodyPr>
          <a:lstStyle/>
          <a:p>
            <a:r>
              <a:rPr lang="en-US" dirty="0" err="1"/>
              <a:t>KxN</a:t>
            </a:r>
            <a:r>
              <a:rPr lang="en-US" dirty="0"/>
              <a:t> matrix, every row for each class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80974B7-0233-4FB1-AF1A-A3AD6BFF426D}"/>
                  </a:ext>
                </a:extLst>
              </p:cNvPr>
              <p:cNvSpPr/>
              <p:nvPr/>
            </p:nvSpPr>
            <p:spPr>
              <a:xfrm>
                <a:off x="19057297" y="14427286"/>
                <a:ext cx="2940998" cy="392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3</m:t>
                              </m:r>
                            </m:e>
                            <m:e>
                              <m:r>
                                <a:rPr lang="en-US" b="0" i="1" smtClean="0">
                                  <a:latin typeface="Cambria Math" panose="02040503050406030204" pitchFamily="18" charset="0"/>
                                </a:rPr>
                                <m:t>𝑏</m:t>
                              </m:r>
                              <m:r>
                                <a:rPr lang="en-US" b="0" i="1" smtClean="0">
                                  <a:latin typeface="Cambria Math" panose="02040503050406030204" pitchFamily="18" charset="0"/>
                                </a:rPr>
                                <m:t>4</m:t>
                              </m:r>
                            </m:e>
                          </m:eqArr>
                        </m:e>
                      </m:d>
                    </m:oMath>
                  </m:oMathPara>
                </a14:m>
                <a:endParaRPr lang="en-US" dirty="0"/>
              </a:p>
            </p:txBody>
          </p:sp>
        </mc:Choice>
        <mc:Fallback xmlns="">
          <p:sp>
            <p:nvSpPr>
              <p:cNvPr id="41" name="Rectangle 40">
                <a:extLst>
                  <a:ext uri="{FF2B5EF4-FFF2-40B4-BE49-F238E27FC236}">
                    <a16:creationId xmlns:a16="http://schemas.microsoft.com/office/drawing/2014/main" id="{E80974B7-0233-4FB1-AF1A-A3AD6BFF426D}"/>
                  </a:ext>
                </a:extLst>
              </p:cNvPr>
              <p:cNvSpPr>
                <a:spLocks noRot="1" noChangeAspect="1" noMove="1" noResize="1" noEditPoints="1" noAdjustHandles="1" noChangeArrowheads="1" noChangeShapeType="1" noTextEdit="1"/>
              </p:cNvSpPr>
              <p:nvPr/>
            </p:nvSpPr>
            <p:spPr>
              <a:xfrm>
                <a:off x="19057297" y="14427286"/>
                <a:ext cx="2940998" cy="3924857"/>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B2D3A45-13E2-43E2-AF63-6CD9E9D5199F}"/>
              </a:ext>
            </a:extLst>
          </p:cNvPr>
          <p:cNvSpPr txBox="1"/>
          <p:nvPr/>
        </p:nvSpPr>
        <p:spPr>
          <a:xfrm>
            <a:off x="23225629" y="15698863"/>
            <a:ext cx="11811503" cy="923330"/>
          </a:xfrm>
          <a:prstGeom prst="rect">
            <a:avLst/>
          </a:prstGeom>
          <a:noFill/>
        </p:spPr>
        <p:txBody>
          <a:bodyPr wrap="square" rtlCol="0">
            <a:spAutoFit/>
          </a:bodyPr>
          <a:lstStyle/>
          <a:p>
            <a:r>
              <a:rPr lang="en-US" dirty="0"/>
              <a:t>Kx1 vector</a:t>
            </a:r>
          </a:p>
        </p:txBody>
      </p:sp>
      <p:grpSp>
        <p:nvGrpSpPr>
          <p:cNvPr id="43" name="Group 42">
            <a:extLst>
              <a:ext uri="{FF2B5EF4-FFF2-40B4-BE49-F238E27FC236}">
                <a16:creationId xmlns:a16="http://schemas.microsoft.com/office/drawing/2014/main" id="{5E112184-B728-41F9-8B74-B8CCB75F68A9}"/>
              </a:ext>
            </a:extLst>
          </p:cNvPr>
          <p:cNvGrpSpPr/>
          <p:nvPr/>
        </p:nvGrpSpPr>
        <p:grpSpPr>
          <a:xfrm>
            <a:off x="8232079" y="3946469"/>
            <a:ext cx="2697833" cy="2543155"/>
            <a:chOff x="7985035" y="3608531"/>
            <a:chExt cx="3992137" cy="3639760"/>
          </a:xfrm>
        </p:grpSpPr>
        <p:sp>
          <p:nvSpPr>
            <p:cNvPr id="44" name="Oval 43">
              <a:extLst>
                <a:ext uri="{FF2B5EF4-FFF2-40B4-BE49-F238E27FC236}">
                  <a16:creationId xmlns:a16="http://schemas.microsoft.com/office/drawing/2014/main" id="{99CA9F7B-9018-4AFB-A375-6C65F05C055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5" name="TextBox 44">
              <a:extLst>
                <a:ext uri="{FF2B5EF4-FFF2-40B4-BE49-F238E27FC236}">
                  <a16:creationId xmlns:a16="http://schemas.microsoft.com/office/drawing/2014/main" id="{C947DAE2-A69B-416D-998A-948BDB03BD51}"/>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DE7DC5-2DCA-41E5-845A-2FEBD6335717}"/>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6" name="Rectangle 45">
                <a:extLst>
                  <a:ext uri="{FF2B5EF4-FFF2-40B4-BE49-F238E27FC236}">
                    <a16:creationId xmlns:a16="http://schemas.microsoft.com/office/drawing/2014/main" id="{D9DE7DC5-2DCA-41E5-845A-2FEBD6335717}"/>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4"/>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4EAD895-8E2D-4E22-8D24-5CEDF2ADE0BA}"/>
              </a:ext>
            </a:extLst>
          </p:cNvPr>
          <p:cNvCxnSpPr>
            <a:cxnSpLocks/>
            <a:endCxn id="44"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B05852-3CBF-40AD-9AAB-F68ED098C076}"/>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932F98-70BE-4F4D-AF9E-AE8169A63788}"/>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9" name="Rectangle 48">
                <a:extLst>
                  <a:ext uri="{FF2B5EF4-FFF2-40B4-BE49-F238E27FC236}">
                    <a16:creationId xmlns:a16="http://schemas.microsoft.com/office/drawing/2014/main" id="{91932F98-70BE-4F4D-AF9E-AE8169A63788}"/>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5"/>
                <a:stretch>
                  <a:fillRect/>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3BE06455-7C8E-4AE7-A9B8-4E663495B88B}"/>
              </a:ext>
            </a:extLst>
          </p:cNvPr>
          <p:cNvGrpSpPr/>
          <p:nvPr/>
        </p:nvGrpSpPr>
        <p:grpSpPr>
          <a:xfrm>
            <a:off x="8232079" y="6906778"/>
            <a:ext cx="2697833" cy="2543155"/>
            <a:chOff x="7985035" y="3608531"/>
            <a:chExt cx="3992137" cy="3639760"/>
          </a:xfrm>
        </p:grpSpPr>
        <p:sp>
          <p:nvSpPr>
            <p:cNvPr id="51" name="Oval 50">
              <a:extLst>
                <a:ext uri="{FF2B5EF4-FFF2-40B4-BE49-F238E27FC236}">
                  <a16:creationId xmlns:a16="http://schemas.microsoft.com/office/drawing/2014/main" id="{AC07D2CA-8488-4056-B032-2784ACA429D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2" name="TextBox 51">
              <a:extLst>
                <a:ext uri="{FF2B5EF4-FFF2-40B4-BE49-F238E27FC236}">
                  <a16:creationId xmlns:a16="http://schemas.microsoft.com/office/drawing/2014/main" id="{39AF87B3-C96E-436E-8E68-BE31812EEFA1}"/>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3" name="Group 52">
            <a:extLst>
              <a:ext uri="{FF2B5EF4-FFF2-40B4-BE49-F238E27FC236}">
                <a16:creationId xmlns:a16="http://schemas.microsoft.com/office/drawing/2014/main" id="{1053B604-E4A2-4E30-A681-516C22582B3B}"/>
              </a:ext>
            </a:extLst>
          </p:cNvPr>
          <p:cNvGrpSpPr/>
          <p:nvPr/>
        </p:nvGrpSpPr>
        <p:grpSpPr>
          <a:xfrm>
            <a:off x="8232079" y="10011065"/>
            <a:ext cx="2697833" cy="2543155"/>
            <a:chOff x="7985035" y="3608531"/>
            <a:chExt cx="3992137" cy="3639760"/>
          </a:xfrm>
        </p:grpSpPr>
        <p:sp>
          <p:nvSpPr>
            <p:cNvPr id="54" name="Oval 53">
              <a:extLst>
                <a:ext uri="{FF2B5EF4-FFF2-40B4-BE49-F238E27FC236}">
                  <a16:creationId xmlns:a16="http://schemas.microsoft.com/office/drawing/2014/main" id="{9A903A74-EEE3-46AC-9C71-BD6DCD65AF75}"/>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5" name="TextBox 54">
              <a:extLst>
                <a:ext uri="{FF2B5EF4-FFF2-40B4-BE49-F238E27FC236}">
                  <a16:creationId xmlns:a16="http://schemas.microsoft.com/office/drawing/2014/main" id="{13EB25E6-CD02-41D8-8320-D9D1FC3FB926}"/>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6" name="Group 55">
            <a:extLst>
              <a:ext uri="{FF2B5EF4-FFF2-40B4-BE49-F238E27FC236}">
                <a16:creationId xmlns:a16="http://schemas.microsoft.com/office/drawing/2014/main" id="{920EDAC5-4CEB-4D79-A6EE-23ED8058D459}"/>
              </a:ext>
            </a:extLst>
          </p:cNvPr>
          <p:cNvGrpSpPr/>
          <p:nvPr/>
        </p:nvGrpSpPr>
        <p:grpSpPr>
          <a:xfrm>
            <a:off x="8232079" y="13155708"/>
            <a:ext cx="2697833" cy="2543155"/>
            <a:chOff x="7985035" y="3608531"/>
            <a:chExt cx="3992137" cy="3639760"/>
          </a:xfrm>
        </p:grpSpPr>
        <p:sp>
          <p:nvSpPr>
            <p:cNvPr id="59" name="Oval 58">
              <a:extLst>
                <a:ext uri="{FF2B5EF4-FFF2-40B4-BE49-F238E27FC236}">
                  <a16:creationId xmlns:a16="http://schemas.microsoft.com/office/drawing/2014/main" id="{4D297C4A-20DA-41F7-8E16-174AB99D5C00}"/>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0" name="TextBox 59">
              <a:extLst>
                <a:ext uri="{FF2B5EF4-FFF2-40B4-BE49-F238E27FC236}">
                  <a16:creationId xmlns:a16="http://schemas.microsoft.com/office/drawing/2014/main" id="{3938C38B-5D80-4F20-83E9-DCDCD95F69FA}"/>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4" name="Group 63">
            <a:extLst>
              <a:ext uri="{FF2B5EF4-FFF2-40B4-BE49-F238E27FC236}">
                <a16:creationId xmlns:a16="http://schemas.microsoft.com/office/drawing/2014/main" id="{6529A148-DE93-4F2B-B75E-63E11269E9D2}"/>
              </a:ext>
            </a:extLst>
          </p:cNvPr>
          <p:cNvGrpSpPr/>
          <p:nvPr/>
        </p:nvGrpSpPr>
        <p:grpSpPr>
          <a:xfrm>
            <a:off x="8232079" y="16256060"/>
            <a:ext cx="2697833" cy="2543155"/>
            <a:chOff x="7985035" y="3608531"/>
            <a:chExt cx="3992137" cy="3639760"/>
          </a:xfrm>
        </p:grpSpPr>
        <p:sp>
          <p:nvSpPr>
            <p:cNvPr id="65" name="Oval 64">
              <a:extLst>
                <a:ext uri="{FF2B5EF4-FFF2-40B4-BE49-F238E27FC236}">
                  <a16:creationId xmlns:a16="http://schemas.microsoft.com/office/drawing/2014/main" id="{4ED763D8-E8CA-44EF-9445-F374796C698D}"/>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9" name="TextBox 68">
              <a:extLst>
                <a:ext uri="{FF2B5EF4-FFF2-40B4-BE49-F238E27FC236}">
                  <a16:creationId xmlns:a16="http://schemas.microsoft.com/office/drawing/2014/main" id="{728A5B6D-E6A8-4766-A0EF-2DF588257B41}"/>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0" name="Straight Arrow Connector 69">
            <a:extLst>
              <a:ext uri="{FF2B5EF4-FFF2-40B4-BE49-F238E27FC236}">
                <a16:creationId xmlns:a16="http://schemas.microsoft.com/office/drawing/2014/main" id="{863F137B-694E-47CA-9AB8-5C2AB264FB7B}"/>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A3361C6-D4F3-4304-AD3B-FDDE51C4F692}"/>
              </a:ext>
            </a:extLst>
          </p:cNvPr>
          <p:cNvCxnSpPr>
            <a:cxnSpLocks/>
            <a:endCxn id="54"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BD6BAD7-EB2A-409D-B1DC-BE657992141C}"/>
              </a:ext>
            </a:extLst>
          </p:cNvPr>
          <p:cNvCxnSpPr>
            <a:cxnSpLocks/>
            <a:endCxn id="59"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E7CE9E9-CEBF-465F-B08C-C8AA8374AEA7}"/>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F588EB-D51E-4C1B-B9C0-A88B0F6D4714}"/>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85AA550A-1C1C-4DDF-86D9-74DC7B3CA98C}"/>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91" name="Rectangle 90">
                <a:extLst>
                  <a:ext uri="{FF2B5EF4-FFF2-40B4-BE49-F238E27FC236}">
                    <a16:creationId xmlns:a16="http://schemas.microsoft.com/office/drawing/2014/main" id="{85AA550A-1C1C-4DDF-86D9-74DC7B3CA98C}"/>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6"/>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1CFB0F2-557C-4FC8-B682-129355D7E1F9}"/>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FCC06C2-86ED-4A2D-84ED-EAC32277329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3" name="Rectangle 92">
                <a:extLst>
                  <a:ext uri="{FF2B5EF4-FFF2-40B4-BE49-F238E27FC236}">
                    <a16:creationId xmlns:a16="http://schemas.microsoft.com/office/drawing/2014/main" id="{6FCC06C2-86ED-4A2D-84ED-EAC32277329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7"/>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8AECEA0-998A-4180-B6EF-A365B3832240}"/>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F72E864D-77F0-4C12-A94E-DABD1991798F}"/>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F72E864D-77F0-4C12-A94E-DABD1991798F}"/>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8"/>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DB45045-C0C0-4FBB-93A0-99BD0EA33CC9}"/>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DA5077E-027C-48EB-9920-74CBC8CDB95D}"/>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7" name="Rectangle 96">
                <a:extLst>
                  <a:ext uri="{FF2B5EF4-FFF2-40B4-BE49-F238E27FC236}">
                    <a16:creationId xmlns:a16="http://schemas.microsoft.com/office/drawing/2014/main" id="{3DA5077E-027C-48EB-9920-74CBC8CDB95D}"/>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678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6086195"/>
            <a:ext cx="14989089" cy="132713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Matrix representation:</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24076406" y="8554302"/>
                <a:ext cx="426751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r>
                        <a:rPr lang="en-US" b="1" i="1" smtClean="0">
                          <a:latin typeface="Cambria Math" panose="02040503050406030204" pitchFamily="18" charset="0"/>
                        </a:rPr>
                        <m:t>𝑾𝑿</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24076406" y="8554302"/>
                <a:ext cx="4267515" cy="92333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0103287" y="10944978"/>
            <a:ext cx="11811503" cy="5909310"/>
          </a:xfrm>
          <a:prstGeom prst="rect">
            <a:avLst/>
          </a:prstGeom>
          <a:noFill/>
        </p:spPr>
        <p:txBody>
          <a:bodyPr wrap="square" rtlCol="0">
            <a:spAutoFit/>
          </a:bodyPr>
          <a:lstStyle/>
          <a:p>
            <a:r>
              <a:rPr lang="en-US" dirty="0"/>
              <a:t>X: </a:t>
            </a:r>
            <a:r>
              <a:rPr lang="en-US" dirty="0" err="1"/>
              <a:t>NxB</a:t>
            </a:r>
            <a:r>
              <a:rPr lang="en-US" dirty="0"/>
              <a:t>, input images</a:t>
            </a:r>
          </a:p>
          <a:p>
            <a:endParaRPr lang="en-US" dirty="0"/>
          </a:p>
          <a:p>
            <a:r>
              <a:rPr lang="en-US" dirty="0"/>
              <a:t>W: </a:t>
            </a:r>
            <a:r>
              <a:rPr lang="en-US" dirty="0" err="1"/>
              <a:t>KxN</a:t>
            </a:r>
            <a:r>
              <a:rPr lang="en-US" dirty="0"/>
              <a:t>, weights</a:t>
            </a:r>
          </a:p>
          <a:p>
            <a:endParaRPr lang="en-US" dirty="0"/>
          </a:p>
          <a:p>
            <a:r>
              <a:rPr lang="en-US" dirty="0"/>
              <a:t>b: Kx1, bias</a:t>
            </a:r>
          </a:p>
          <a:p>
            <a:endParaRPr lang="en-US" dirty="0"/>
          </a:p>
          <a:p>
            <a:r>
              <a:rPr lang="en-US" dirty="0"/>
              <a:t>Z: </a:t>
            </a:r>
            <a:r>
              <a:rPr lang="en-US" dirty="0" err="1"/>
              <a:t>KxB</a:t>
            </a:r>
            <a:r>
              <a:rPr lang="en-US" dirty="0"/>
              <a:t>, score</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4705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Softmax</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27C1FC4-FACC-43AA-BF4F-9FA69B55968D}"/>
                  </a:ext>
                </a:extLst>
              </p:cNvPr>
              <p:cNvSpPr/>
              <p:nvPr/>
            </p:nvSpPr>
            <p:spPr>
              <a:xfrm>
                <a:off x="24728571" y="4828116"/>
                <a:ext cx="8744060" cy="198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xmlns="">
          <p:sp>
            <p:nvSpPr>
              <p:cNvPr id="62" name="Rectangle 61">
                <a:extLst>
                  <a:ext uri="{FF2B5EF4-FFF2-40B4-BE49-F238E27FC236}">
                    <a16:creationId xmlns:a16="http://schemas.microsoft.com/office/drawing/2014/main" id="{C27C1FC4-FACC-43AA-BF4F-9FA69B55968D}"/>
                  </a:ext>
                </a:extLst>
              </p:cNvPr>
              <p:cNvSpPr>
                <a:spLocks noRot="1" noChangeAspect="1" noMove="1" noResize="1" noEditPoints="1" noAdjustHandles="1" noChangeArrowheads="1" noChangeShapeType="1" noTextEdit="1"/>
              </p:cNvSpPr>
              <p:nvPr/>
            </p:nvSpPr>
            <p:spPr>
              <a:xfrm>
                <a:off x="24728571" y="4828116"/>
                <a:ext cx="8744060" cy="1988301"/>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9"/>
                <a:stretch>
                  <a:fillRect/>
                </a:stretch>
              </a:blipFill>
            </p:spPr>
            <p:txBody>
              <a:bodyPr/>
              <a:lstStyle/>
              <a:p>
                <a:r>
                  <a:rPr lang="en-US">
                    <a:noFill/>
                  </a:rPr>
                  <a:t> </a:t>
                </a:r>
              </a:p>
            </p:txBody>
          </p:sp>
        </mc:Fallback>
      </mc:AlternateContent>
      <p:pic>
        <p:nvPicPr>
          <p:cNvPr id="7170" name="Picture 2" descr="Softmax Activation Function Explained | by Dario Radečić | Towards Data  Science">
            <a:extLst>
              <a:ext uri="{FF2B5EF4-FFF2-40B4-BE49-F238E27FC236}">
                <a16:creationId xmlns:a16="http://schemas.microsoft.com/office/drawing/2014/main" id="{D3F09DB2-9577-4FD0-AF27-D92DCA625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86993" y="7277917"/>
            <a:ext cx="9077325"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50F934-DC67-4ED9-B8BB-E05CF80E57BD}"/>
              </a:ext>
            </a:extLst>
          </p:cNvPr>
          <p:cNvSpPr txBox="1"/>
          <p:nvPr/>
        </p:nvSpPr>
        <p:spPr>
          <a:xfrm>
            <a:off x="21925222" y="12554220"/>
            <a:ext cx="13111910" cy="923330"/>
          </a:xfrm>
          <a:prstGeom prst="rect">
            <a:avLst/>
          </a:prstGeom>
          <a:noFill/>
        </p:spPr>
        <p:txBody>
          <a:bodyPr wrap="square" rtlCol="0">
            <a:spAutoFit/>
          </a:bodyPr>
          <a:lstStyle/>
          <a:p>
            <a:r>
              <a:rPr lang="en-US" dirty="0"/>
              <a:t>Softmax trick:</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8383851-B2CC-4EF0-A809-2088346EF3F2}"/>
                  </a:ext>
                </a:extLst>
              </p:cNvPr>
              <p:cNvSpPr/>
              <p:nvPr/>
            </p:nvSpPr>
            <p:spPr>
              <a:xfrm>
                <a:off x="22960080" y="14324575"/>
                <a:ext cx="985878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r>
                            <a:rPr lang="en-US" b="1"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38383851-B2CC-4EF0-A809-2088346EF3F2}"/>
                  </a:ext>
                </a:extLst>
              </p:cNvPr>
              <p:cNvSpPr>
                <a:spLocks noRot="1" noChangeAspect="1" noMove="1" noResize="1" noEditPoints="1" noAdjustHandles="1" noChangeArrowheads="1" noChangeShapeType="1" noTextEdit="1"/>
              </p:cNvSpPr>
              <p:nvPr/>
            </p:nvSpPr>
            <p:spPr>
              <a:xfrm>
                <a:off x="22960080" y="14324575"/>
                <a:ext cx="9858789"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BB24F7-1E48-4171-AD8D-5DCDF3CD64E8}"/>
                  </a:ext>
                </a:extLst>
              </p:cNvPr>
              <p:cNvSpPr/>
              <p:nvPr/>
            </p:nvSpPr>
            <p:spPr>
              <a:xfrm>
                <a:off x="21383085" y="15794395"/>
                <a:ext cx="152721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compute</m:t>
                      </m:r>
                      <m:r>
                        <a:rPr lang="en-US" b="0"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e>
                      </m:d>
                      <m:r>
                        <a:rPr lang="en-US" b="1" i="1" smtClean="0">
                          <a:latin typeface="Cambria Math" panose="02040503050406030204" pitchFamily="18" charset="0"/>
                        </a:rPr>
                        <m:t> </m:t>
                      </m:r>
                      <m:r>
                        <a:rPr lang="en-US" b="1" i="1" smtClean="0">
                          <a:latin typeface="Cambria Math" panose="02040503050406030204" pitchFamily="18" charset="0"/>
                        </a:rPr>
                        <m:t>𝒂𝒔</m:t>
                      </m:r>
                      <m:r>
                        <a:rPr lang="en-US" b="1"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r>
                            <a:rPr lang="en-US" b="1" i="1">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1" i="1" smtClean="0">
                              <a:latin typeface="Cambria Math" panose="02040503050406030204" pitchFamily="18" charset="0"/>
                            </a:rPr>
                            <m:t>)</m:t>
                          </m:r>
                          <m:r>
                            <a:rPr lang="en-US" i="1" smtClean="0">
                              <a:latin typeface="Cambria Math" panose="02040503050406030204" pitchFamily="18" charset="0"/>
                            </a:rPr>
                            <m:t> </m:t>
                          </m:r>
                        </m:e>
                      </m:d>
                    </m:oMath>
                  </m:oMathPara>
                </a14:m>
                <a:endParaRPr lang="en-US" dirty="0"/>
              </a:p>
            </p:txBody>
          </p:sp>
        </mc:Choice>
        <mc:Fallback xmlns="">
          <p:sp>
            <p:nvSpPr>
              <p:cNvPr id="8" name="Rectangle 7">
                <a:extLst>
                  <a:ext uri="{FF2B5EF4-FFF2-40B4-BE49-F238E27FC236}">
                    <a16:creationId xmlns:a16="http://schemas.microsoft.com/office/drawing/2014/main" id="{9CBB24F7-1E48-4171-AD8D-5DCDF3CD64E8}"/>
                  </a:ext>
                </a:extLst>
              </p:cNvPr>
              <p:cNvSpPr>
                <a:spLocks noRot="1" noChangeAspect="1" noMove="1" noResize="1" noEditPoints="1" noAdjustHandles="1" noChangeArrowheads="1" noChangeShapeType="1" noTextEdit="1"/>
              </p:cNvSpPr>
              <p:nvPr/>
            </p:nvSpPr>
            <p:spPr>
              <a:xfrm>
                <a:off x="21383085" y="15794395"/>
                <a:ext cx="15272130" cy="923330"/>
              </a:xfrm>
              <a:prstGeom prst="rect">
                <a:avLst/>
              </a:prstGeom>
              <a:blipFill>
                <a:blip r:embed="rId1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FBFC5E-7107-4AA1-8195-234DC95EFA31}"/>
              </a:ext>
            </a:extLst>
          </p:cNvPr>
          <p:cNvSpPr txBox="1"/>
          <p:nvPr/>
        </p:nvSpPr>
        <p:spPr>
          <a:xfrm>
            <a:off x="24421171" y="17041507"/>
            <a:ext cx="8397698" cy="923330"/>
          </a:xfrm>
          <a:prstGeom prst="rect">
            <a:avLst/>
          </a:prstGeom>
          <a:noFill/>
        </p:spPr>
        <p:txBody>
          <a:bodyPr wrap="square" rtlCol="0">
            <a:spAutoFit/>
          </a:bodyPr>
          <a:lstStyle/>
          <a:p>
            <a:r>
              <a:rPr lang="en-US" dirty="0"/>
              <a:t>Better numeric stability</a:t>
            </a:r>
          </a:p>
        </p:txBody>
      </p:sp>
    </p:spTree>
    <p:extLst>
      <p:ext uri="{BB962C8B-B14F-4D97-AF65-F5344CB8AC3E}">
        <p14:creationId xmlns:p14="http://schemas.microsoft.com/office/powerpoint/2010/main" val="2687877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52F4131-D715-4631-AA08-F29264E6A192}"/>
              </a:ext>
            </a:extLst>
          </p:cNvPr>
          <p:cNvSpPr txBox="1"/>
          <p:nvPr/>
        </p:nvSpPr>
        <p:spPr>
          <a:xfrm>
            <a:off x="23218764" y="5448784"/>
            <a:ext cx="12732768" cy="1754326"/>
          </a:xfrm>
          <a:prstGeom prst="rect">
            <a:avLst/>
          </a:prstGeom>
          <a:noFill/>
        </p:spPr>
        <p:txBody>
          <a:bodyPr wrap="square" rtlCol="0">
            <a:spAutoFit/>
          </a:bodyPr>
          <a:lstStyle/>
          <a:p>
            <a:r>
              <a:rPr lang="en-US" dirty="0"/>
              <a:t>When score </a:t>
            </a:r>
            <a:r>
              <a:rPr lang="en-US" b="1" i="1" dirty="0"/>
              <a:t>Z </a:t>
            </a:r>
            <a:r>
              <a:rPr lang="en-US" dirty="0"/>
              <a:t>is used as inputs to </a:t>
            </a:r>
            <a:r>
              <a:rPr lang="en-US" dirty="0" err="1"/>
              <a:t>softmax</a:t>
            </a:r>
            <a:r>
              <a:rPr lang="en-US" dirty="0"/>
              <a:t>, it is also called “logits”</a:t>
            </a:r>
          </a:p>
        </p:txBody>
      </p:sp>
      <p:sp>
        <p:nvSpPr>
          <p:cNvPr id="5" name="Rectangle 4">
            <a:extLst>
              <a:ext uri="{FF2B5EF4-FFF2-40B4-BE49-F238E27FC236}">
                <a16:creationId xmlns:a16="http://schemas.microsoft.com/office/drawing/2014/main" id="{5EEBFB47-B86A-44AE-97EF-63A12F92F1DC}"/>
              </a:ext>
            </a:extLst>
          </p:cNvPr>
          <p:cNvSpPr/>
          <p:nvPr/>
        </p:nvSpPr>
        <p:spPr>
          <a:xfrm>
            <a:off x="22855771" y="7896696"/>
            <a:ext cx="12277977" cy="3416320"/>
          </a:xfrm>
          <a:prstGeom prst="rect">
            <a:avLst/>
          </a:prstGeom>
        </p:spPr>
        <p:txBody>
          <a:bodyPr wrap="square">
            <a:spAutoFit/>
          </a:bodyPr>
          <a:lstStyle/>
          <a:p>
            <a:r>
              <a:rPr lang="en-US" dirty="0">
                <a:solidFill>
                  <a:srgbClr val="34495E"/>
                </a:solidFill>
                <a:latin typeface="Ubuntu"/>
              </a:rPr>
              <a:t>In the machine learning, logits can be defined as a vector of raw predictions that are inputted into normalization function to generate probabilities.</a:t>
            </a:r>
            <a:endParaRPr lang="en-US" dirty="0"/>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218B537-65F9-4FE4-AB3D-FD7A3C26E803}"/>
                  </a:ext>
                </a:extLst>
              </p:cNvPr>
              <p:cNvSpPr/>
              <p:nvPr/>
            </p:nvSpPr>
            <p:spPr>
              <a:xfrm>
                <a:off x="24400793" y="11665035"/>
                <a:ext cx="7202549" cy="1515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𝑙𝑜𝑔𝑖𝑡𝑠</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1−</m:t>
                          </m:r>
                          <m:r>
                            <a:rPr lang="en-US" b="0"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p:txBody>
          </p:sp>
        </mc:Choice>
        <mc:Fallback xmlns="">
          <p:sp>
            <p:nvSpPr>
              <p:cNvPr id="68" name="Rectangle 67">
                <a:extLst>
                  <a:ext uri="{FF2B5EF4-FFF2-40B4-BE49-F238E27FC236}">
                    <a16:creationId xmlns:a16="http://schemas.microsoft.com/office/drawing/2014/main" id="{7218B537-65F9-4FE4-AB3D-FD7A3C26E803}"/>
                  </a:ext>
                </a:extLst>
              </p:cNvPr>
              <p:cNvSpPr>
                <a:spLocks noRot="1" noChangeAspect="1" noMove="1" noResize="1" noEditPoints="1" noAdjustHandles="1" noChangeArrowheads="1" noChangeShapeType="1" noTextEdit="1"/>
              </p:cNvSpPr>
              <p:nvPr/>
            </p:nvSpPr>
            <p:spPr>
              <a:xfrm>
                <a:off x="24400793" y="11665035"/>
                <a:ext cx="7202549" cy="15155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A4CA8AED-A4D6-49B3-835A-C50A4AB2BD50}"/>
                  </a:ext>
                </a:extLst>
              </p:cNvPr>
              <p:cNvSpPr/>
              <p:nvPr/>
            </p:nvSpPr>
            <p:spPr>
              <a:xfrm>
                <a:off x="22022550" y="13155708"/>
                <a:ext cx="1191498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𝑙𝑜𝑔𝑖𝑡𝑠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1" name="Rectangle 70">
                <a:extLst>
                  <a:ext uri="{FF2B5EF4-FFF2-40B4-BE49-F238E27FC236}">
                    <a16:creationId xmlns:a16="http://schemas.microsoft.com/office/drawing/2014/main" id="{A4CA8AED-A4D6-49B3-835A-C50A4AB2BD50}"/>
                  </a:ext>
                </a:extLst>
              </p:cNvPr>
              <p:cNvSpPr>
                <a:spLocks noRot="1" noChangeAspect="1" noMove="1" noResize="1" noEditPoints="1" noAdjustHandles="1" noChangeArrowheads="1" noChangeShapeType="1" noTextEdit="1"/>
              </p:cNvSpPr>
              <p:nvPr/>
            </p:nvSpPr>
            <p:spPr>
              <a:xfrm>
                <a:off x="22022550" y="13155708"/>
                <a:ext cx="11914984" cy="9233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410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20969994" y="892775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20969994" y="8927757"/>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23562246" y="4298128"/>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31365903"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23562246" y="8109111"/>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23562246" y="13755347"/>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7" name="Group 56">
            <a:extLst>
              <a:ext uri="{FF2B5EF4-FFF2-40B4-BE49-F238E27FC236}">
                <a16:creationId xmlns:a16="http://schemas.microsoft.com/office/drawing/2014/main" id="{F7AFB5D6-819C-471C-8603-E5FDC5F28BE0}"/>
              </a:ext>
            </a:extLst>
          </p:cNvPr>
          <p:cNvGrpSpPr/>
          <p:nvPr/>
        </p:nvGrpSpPr>
        <p:grpSpPr>
          <a:xfrm>
            <a:off x="28877630" y="8143910"/>
            <a:ext cx="2451721" cy="2502330"/>
            <a:chOff x="29684546" y="3672871"/>
            <a:chExt cx="3992137" cy="3639760"/>
          </a:xfrm>
        </p:grpSpPr>
        <p:cxnSp>
          <p:nvCxnSpPr>
            <p:cNvPr id="58" name="Straight Connector 57">
              <a:extLst>
                <a:ext uri="{FF2B5EF4-FFF2-40B4-BE49-F238E27FC236}">
                  <a16:creationId xmlns:a16="http://schemas.microsoft.com/office/drawing/2014/main" id="{74EC8177-203D-4A67-9930-BE61A6C26E5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FBAA014-AC26-466C-AC65-4E5C13688257}"/>
                </a:ext>
              </a:extLst>
            </p:cNvPr>
            <p:cNvGrpSpPr/>
            <p:nvPr/>
          </p:nvGrpSpPr>
          <p:grpSpPr>
            <a:xfrm>
              <a:off x="29684546" y="3672871"/>
              <a:ext cx="3992137" cy="363976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1" name="TextBox 60">
                <a:extLst>
                  <a:ext uri="{FF2B5EF4-FFF2-40B4-BE49-F238E27FC236}">
                    <a16:creationId xmlns:a16="http://schemas.microsoft.com/office/drawing/2014/main" id="{109909CA-CC3D-4BDA-84B0-AE4AB04467D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62" name="TextBox 61">
                <a:extLst>
                  <a:ext uri="{FF2B5EF4-FFF2-40B4-BE49-F238E27FC236}">
                    <a16:creationId xmlns:a16="http://schemas.microsoft.com/office/drawing/2014/main" id="{9C35DD55-FF50-4B7E-A497-0B17F456696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21826319"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21947796" y="554929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21787689" y="9742618"/>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26013967" y="5549293"/>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25959369" y="9263114"/>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24494933" y="11352692"/>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26013967" y="10646240"/>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26557810" y="10061729"/>
            <a:ext cx="1200329" cy="2547896"/>
          </a:xfrm>
          <a:prstGeom prst="rect">
            <a:avLst/>
          </a:prstGeom>
          <a:noFill/>
        </p:spPr>
        <p:txBody>
          <a:bodyPr vert="vert" wrap="square" rtlCol="0">
            <a:spAutoFit/>
          </a:bodyPr>
          <a:lstStyle/>
          <a:p>
            <a:r>
              <a:rPr lang="en-US" sz="6600" dirty="0"/>
              <a:t>… …</a:t>
            </a:r>
          </a:p>
        </p:txBody>
      </p:sp>
      <p:pic>
        <p:nvPicPr>
          <p:cNvPr id="34818" name="Picture 2">
            <a:extLst>
              <a:ext uri="{FF2B5EF4-FFF2-40B4-BE49-F238E27FC236}">
                <a16:creationId xmlns:a16="http://schemas.microsoft.com/office/drawing/2014/main" id="{7601E153-A601-4209-BD4A-A1D9DD12C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715" y="5119532"/>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5E5C471-4366-431D-9E5B-2B4CEB34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742"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61E67F7-0623-48F2-B9B0-19BC1BEC10EA}"/>
              </a:ext>
            </a:extLst>
          </p:cNvPr>
          <p:cNvSpPr/>
          <p:nvPr/>
        </p:nvSpPr>
        <p:spPr>
          <a:xfrm>
            <a:off x="2202836" y="18300760"/>
            <a:ext cx="4093428" cy="461665"/>
          </a:xfrm>
          <a:prstGeom prst="rect">
            <a:avLst/>
          </a:prstGeom>
        </p:spPr>
        <p:txBody>
          <a:bodyPr wrap="none">
            <a:spAutoFit/>
          </a:bodyPr>
          <a:lstStyle/>
          <a:p>
            <a:r>
              <a:rPr lang="en-US" sz="2400" dirty="0"/>
              <a:t>https://www.sfu.ca/~ssurjano</a:t>
            </a:r>
          </a:p>
        </p:txBody>
      </p:sp>
      <p:pic>
        <p:nvPicPr>
          <p:cNvPr id="34822" name="Picture 6">
            <a:extLst>
              <a:ext uri="{FF2B5EF4-FFF2-40B4-BE49-F238E27FC236}">
                <a16:creationId xmlns:a16="http://schemas.microsoft.com/office/drawing/2014/main" id="{13627FC1-232C-4083-B571-11315E4F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1276" y="5100809"/>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2196DE3-BCBC-4C0F-A846-341283D7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354"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BB383A2-9BFF-41B5-B288-EF02BBECD609}"/>
              </a:ext>
            </a:extLst>
          </p:cNvPr>
          <p:cNvSpPr txBox="1"/>
          <p:nvPr/>
        </p:nvSpPr>
        <p:spPr>
          <a:xfrm>
            <a:off x="12177132" y="17373600"/>
            <a:ext cx="13836835" cy="923330"/>
          </a:xfrm>
          <a:prstGeom prst="rect">
            <a:avLst/>
          </a:prstGeom>
          <a:noFill/>
        </p:spPr>
        <p:txBody>
          <a:bodyPr wrap="square" rtlCol="0">
            <a:spAutoFit/>
          </a:bodyPr>
          <a:lstStyle/>
          <a:p>
            <a:r>
              <a:rPr lang="en-US" dirty="0"/>
              <a:t>Can a MLP approximate any functions?</a:t>
            </a:r>
          </a:p>
        </p:txBody>
      </p:sp>
    </p:spTree>
    <p:extLst>
      <p:ext uri="{BB962C8B-B14F-4D97-AF65-F5344CB8AC3E}">
        <p14:creationId xmlns:p14="http://schemas.microsoft.com/office/powerpoint/2010/main" val="13273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4028194" y="9928155"/>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4028194" y="9928155"/>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6620446" y="5298526"/>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14424103"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6620446" y="9109509"/>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6620446" y="14755745"/>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9" name="Group 58">
            <a:extLst>
              <a:ext uri="{FF2B5EF4-FFF2-40B4-BE49-F238E27FC236}">
                <a16:creationId xmlns:a16="http://schemas.microsoft.com/office/drawing/2014/main" id="{4FBAA014-AC26-466C-AC65-4E5C13688257}"/>
              </a:ext>
            </a:extLst>
          </p:cNvPr>
          <p:cNvGrpSpPr/>
          <p:nvPr/>
        </p:nvGrpSpPr>
        <p:grpSpPr>
          <a:xfrm>
            <a:off x="11935830" y="9144308"/>
            <a:ext cx="2451721" cy="250233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2" name="TextBox 61">
              <a:extLst>
                <a:ext uri="{FF2B5EF4-FFF2-40B4-BE49-F238E27FC236}">
                  <a16:creationId xmlns:a16="http://schemas.microsoft.com/office/drawing/2014/main" id="{9C35DD55-FF50-4B7E-A497-0B17F456696C}"/>
                </a:ext>
              </a:extLst>
            </p:cNvPr>
            <p:cNvSpPr txBox="1"/>
            <p:nvPr/>
          </p:nvSpPr>
          <p:spPr>
            <a:xfrm>
              <a:off x="9250653" y="10658163"/>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4884519"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5005996" y="6549691"/>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4845889" y="10743016"/>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9072167" y="6549691"/>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9017569" y="10263512"/>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7553133" y="12353090"/>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9072167" y="11646638"/>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9616010" y="11062127"/>
            <a:ext cx="1200329" cy="2547896"/>
          </a:xfrm>
          <a:prstGeom prst="rect">
            <a:avLst/>
          </a:prstGeom>
          <a:noFill/>
        </p:spPr>
        <p:txBody>
          <a:bodyPr vert="vert" wrap="square" rtlCol="0">
            <a:spAutoFit/>
          </a:bodyPr>
          <a:lstStyle/>
          <a:p>
            <a:r>
              <a:rPr lang="en-US" sz="6600" dirty="0"/>
              <a:t>… …</a:t>
            </a:r>
          </a:p>
        </p:txBody>
      </p:sp>
      <p:sp>
        <p:nvSpPr>
          <p:cNvPr id="79" name="TextBox 78">
            <a:extLst>
              <a:ext uri="{FF2B5EF4-FFF2-40B4-BE49-F238E27FC236}">
                <a16:creationId xmlns:a16="http://schemas.microsoft.com/office/drawing/2014/main" id="{CBB383A2-9BFF-41B5-B288-EF02BBECD609}"/>
              </a:ext>
            </a:extLst>
          </p:cNvPr>
          <p:cNvSpPr txBox="1"/>
          <p:nvPr/>
        </p:nvSpPr>
        <p:spPr>
          <a:xfrm>
            <a:off x="10611217" y="3896003"/>
            <a:ext cx="13836835" cy="923330"/>
          </a:xfrm>
          <a:prstGeom prst="rect">
            <a:avLst/>
          </a:prstGeom>
          <a:noFill/>
        </p:spPr>
        <p:txBody>
          <a:bodyPr wrap="square" rtlCol="0">
            <a:spAutoFit/>
          </a:bodyPr>
          <a:lstStyle/>
          <a:p>
            <a:r>
              <a:rPr lang="en-US" dirty="0"/>
              <a:t>Can a MLP approximate any functions?</a:t>
            </a:r>
          </a:p>
        </p:txBody>
      </p:sp>
      <p:pic>
        <p:nvPicPr>
          <p:cNvPr id="2" name="Picture 1">
            <a:extLst>
              <a:ext uri="{FF2B5EF4-FFF2-40B4-BE49-F238E27FC236}">
                <a16:creationId xmlns:a16="http://schemas.microsoft.com/office/drawing/2014/main" id="{80F885D3-3955-44D6-A764-2DDBCF0D0758}"/>
              </a:ext>
            </a:extLst>
          </p:cNvPr>
          <p:cNvPicPr>
            <a:picLocks noChangeAspect="1"/>
          </p:cNvPicPr>
          <p:nvPr/>
        </p:nvPicPr>
        <p:blipFill>
          <a:blip r:embed="rId4"/>
          <a:stretch>
            <a:fillRect/>
          </a:stretch>
        </p:blipFill>
        <p:spPr>
          <a:xfrm>
            <a:off x="16579210" y="6059444"/>
            <a:ext cx="17853560" cy="8455423"/>
          </a:xfrm>
          <a:prstGeom prst="rect">
            <a:avLst/>
          </a:prstGeom>
        </p:spPr>
      </p:pic>
      <p:sp>
        <p:nvSpPr>
          <p:cNvPr id="5" name="TextBox 4">
            <a:extLst>
              <a:ext uri="{FF2B5EF4-FFF2-40B4-BE49-F238E27FC236}">
                <a16:creationId xmlns:a16="http://schemas.microsoft.com/office/drawing/2014/main" id="{4A35498E-7E51-4ABF-AADC-C4CB07F847CA}"/>
              </a:ext>
            </a:extLst>
          </p:cNvPr>
          <p:cNvSpPr txBox="1"/>
          <p:nvPr/>
        </p:nvSpPr>
        <p:spPr>
          <a:xfrm>
            <a:off x="13515278" y="15366380"/>
            <a:ext cx="20406732" cy="1754326"/>
          </a:xfrm>
          <a:prstGeom prst="rect">
            <a:avLst/>
          </a:prstGeom>
          <a:noFill/>
        </p:spPr>
        <p:txBody>
          <a:bodyPr wrap="square" rtlCol="0">
            <a:spAutoFit/>
          </a:bodyPr>
          <a:lstStyle/>
          <a:p>
            <a:r>
              <a:rPr lang="en-US" dirty="0"/>
              <a:t>In short: A MLP with at least one hidden layer and nonlinear activation function can approximate any continuous function.</a:t>
            </a:r>
          </a:p>
        </p:txBody>
      </p:sp>
      <p:sp>
        <p:nvSpPr>
          <p:cNvPr id="7" name="Rectangle 6">
            <a:extLst>
              <a:ext uri="{FF2B5EF4-FFF2-40B4-BE49-F238E27FC236}">
                <a16:creationId xmlns:a16="http://schemas.microsoft.com/office/drawing/2014/main" id="{FE49FB37-B709-4303-979A-94E1119219DE}"/>
              </a:ext>
            </a:extLst>
          </p:cNvPr>
          <p:cNvSpPr/>
          <p:nvPr/>
        </p:nvSpPr>
        <p:spPr>
          <a:xfrm>
            <a:off x="19816798" y="13860027"/>
            <a:ext cx="8161786" cy="584775"/>
          </a:xfrm>
          <a:prstGeom prst="rect">
            <a:avLst/>
          </a:prstGeom>
        </p:spPr>
        <p:txBody>
          <a:bodyPr wrap="none">
            <a:spAutoFit/>
          </a:bodyPr>
          <a:lstStyle/>
          <a:p>
            <a:r>
              <a:rPr lang="en-US" sz="3200" dirty="0">
                <a:solidFill>
                  <a:srgbClr val="0C7DBB"/>
                </a:solidFill>
                <a:latin typeface="NexusSans"/>
                <a:hlinkClick r:id="rId5" tooltip="Persistent link using digital object identifier"/>
              </a:rPr>
              <a:t>https://doi.org/10.1016/0893-6080(91)90009-T</a:t>
            </a:r>
            <a:endParaRPr lang="en-US" sz="3200" dirty="0"/>
          </a:p>
        </p:txBody>
      </p:sp>
      <p:sp>
        <p:nvSpPr>
          <p:cNvPr id="8" name="Rectangle 7">
            <a:extLst>
              <a:ext uri="{FF2B5EF4-FFF2-40B4-BE49-F238E27FC236}">
                <a16:creationId xmlns:a16="http://schemas.microsoft.com/office/drawing/2014/main" id="{0DC53153-B07F-4AEF-AC25-02CF4AA9E554}"/>
              </a:ext>
            </a:extLst>
          </p:cNvPr>
          <p:cNvSpPr/>
          <p:nvPr/>
        </p:nvSpPr>
        <p:spPr>
          <a:xfrm>
            <a:off x="1930396" y="17707434"/>
            <a:ext cx="20406732" cy="923330"/>
          </a:xfrm>
          <a:prstGeom prst="rect">
            <a:avLst/>
          </a:prstGeom>
        </p:spPr>
        <p:txBody>
          <a:bodyPr wrap="square">
            <a:spAutoFit/>
          </a:bodyPr>
          <a:lstStyle/>
          <a:p>
            <a:r>
              <a:rPr lang="en-US" dirty="0"/>
              <a:t>https://en.wikipedia.org/wiki/Universal_approximation_theorem</a:t>
            </a:r>
          </a:p>
        </p:txBody>
      </p:sp>
    </p:spTree>
    <p:extLst>
      <p:ext uri="{BB962C8B-B14F-4D97-AF65-F5344CB8AC3E}">
        <p14:creationId xmlns:p14="http://schemas.microsoft.com/office/powerpoint/2010/main" val="3934259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vs. multi-class classification</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D662C3C-E6A5-4326-8D61-0205F936D575}"/>
                  </a:ext>
                </a:extLst>
              </p:cNvPr>
              <p:cNvSpPr txBox="1"/>
              <p:nvPr/>
            </p:nvSpPr>
            <p:spPr>
              <a:xfrm>
                <a:off x="9010185" y="7533760"/>
                <a:ext cx="72745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𝝈</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2" name="TextBox 61">
                <a:extLst>
                  <a:ext uri="{FF2B5EF4-FFF2-40B4-BE49-F238E27FC236}">
                    <a16:creationId xmlns:a16="http://schemas.microsoft.com/office/drawing/2014/main" id="{4D662C3C-E6A5-4326-8D61-0205F936D575}"/>
                  </a:ext>
                </a:extLst>
              </p:cNvPr>
              <p:cNvSpPr txBox="1">
                <a:spLocks noRot="1" noChangeAspect="1" noMove="1" noResize="1" noEditPoints="1" noAdjustHandles="1" noChangeArrowheads="1" noChangeShapeType="1" noTextEdit="1"/>
              </p:cNvSpPr>
              <p:nvPr/>
            </p:nvSpPr>
            <p:spPr>
              <a:xfrm>
                <a:off x="9010185" y="7533760"/>
                <a:ext cx="7274556" cy="1231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3A3A4F-68A9-4254-A112-08612FA5059E}"/>
                  </a:ext>
                </a:extLst>
              </p:cNvPr>
              <p:cNvSpPr txBox="1"/>
              <p:nvPr/>
            </p:nvSpPr>
            <p:spPr>
              <a:xfrm>
                <a:off x="19581541" y="7533760"/>
                <a:ext cx="1092299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𝒔𝒐𝒇𝒕𝒎𝒂𝒙</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7" name="TextBox 66">
                <a:extLst>
                  <a:ext uri="{FF2B5EF4-FFF2-40B4-BE49-F238E27FC236}">
                    <a16:creationId xmlns:a16="http://schemas.microsoft.com/office/drawing/2014/main" id="{E03A3A4F-68A9-4254-A112-08612FA5059E}"/>
                  </a:ext>
                </a:extLst>
              </p:cNvPr>
              <p:cNvSpPr txBox="1">
                <a:spLocks noRot="1" noChangeAspect="1" noMove="1" noResize="1" noEditPoints="1" noAdjustHandles="1" noChangeArrowheads="1" noChangeShapeType="1" noTextEdit="1"/>
              </p:cNvSpPr>
              <p:nvPr/>
            </p:nvSpPr>
            <p:spPr>
              <a:xfrm>
                <a:off x="19581541" y="7533760"/>
                <a:ext cx="10922990" cy="123110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08CCE-7A68-4F12-A400-34CAC9624EF4}"/>
              </a:ext>
            </a:extLst>
          </p:cNvPr>
          <p:cNvSpPr txBox="1"/>
          <p:nvPr/>
        </p:nvSpPr>
        <p:spPr>
          <a:xfrm>
            <a:off x="9073220" y="6004931"/>
            <a:ext cx="7898935" cy="923330"/>
          </a:xfrm>
          <a:prstGeom prst="rect">
            <a:avLst/>
          </a:prstGeom>
          <a:noFill/>
        </p:spPr>
        <p:txBody>
          <a:bodyPr wrap="square" rtlCol="0">
            <a:spAutoFit/>
          </a:bodyPr>
          <a:lstStyle/>
          <a:p>
            <a:r>
              <a:rPr lang="en-US" dirty="0"/>
              <a:t>Binary</a:t>
            </a:r>
          </a:p>
        </p:txBody>
      </p:sp>
      <p:sp>
        <p:nvSpPr>
          <p:cNvPr id="68" name="TextBox 67">
            <a:extLst>
              <a:ext uri="{FF2B5EF4-FFF2-40B4-BE49-F238E27FC236}">
                <a16:creationId xmlns:a16="http://schemas.microsoft.com/office/drawing/2014/main" id="{A159862C-53D9-4341-BE55-B23A48A7F6B2}"/>
              </a:ext>
            </a:extLst>
          </p:cNvPr>
          <p:cNvSpPr txBox="1"/>
          <p:nvPr/>
        </p:nvSpPr>
        <p:spPr>
          <a:xfrm>
            <a:off x="19644576" y="6004931"/>
            <a:ext cx="7898935" cy="923330"/>
          </a:xfrm>
          <a:prstGeom prst="rect">
            <a:avLst/>
          </a:prstGeom>
          <a:noFill/>
        </p:spPr>
        <p:txBody>
          <a:bodyPr wrap="square" rtlCol="0">
            <a:spAutoFit/>
          </a:bodyPr>
          <a:lstStyle/>
          <a:p>
            <a:r>
              <a:rPr lang="en-US" dirty="0"/>
              <a:t>Multi-class</a:t>
            </a:r>
          </a:p>
        </p:txBody>
      </p:sp>
      <p:sp>
        <p:nvSpPr>
          <p:cNvPr id="8" name="TextBox 7">
            <a:extLst>
              <a:ext uri="{FF2B5EF4-FFF2-40B4-BE49-F238E27FC236}">
                <a16:creationId xmlns:a16="http://schemas.microsoft.com/office/drawing/2014/main" id="{8C647267-F269-4072-B642-6761C3814097}"/>
              </a:ext>
            </a:extLst>
          </p:cNvPr>
          <p:cNvSpPr txBox="1"/>
          <p:nvPr/>
        </p:nvSpPr>
        <p:spPr>
          <a:xfrm>
            <a:off x="9010185"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1xN</a:t>
            </a:r>
          </a:p>
          <a:p>
            <a:r>
              <a:rPr lang="en-US" dirty="0"/>
              <a:t>b : 1x1</a:t>
            </a:r>
          </a:p>
          <a:p>
            <a:r>
              <a:rPr lang="en-US" dirty="0"/>
              <a:t>a : 1xB</a:t>
            </a:r>
          </a:p>
          <a:p>
            <a:endParaRPr lang="en-US" dirty="0"/>
          </a:p>
          <a:p>
            <a:r>
              <a:rPr lang="en-US" dirty="0"/>
              <a:t>Apply sigmoid element-wise</a:t>
            </a:r>
          </a:p>
        </p:txBody>
      </p:sp>
      <p:sp>
        <p:nvSpPr>
          <p:cNvPr id="71" name="TextBox 70">
            <a:extLst>
              <a:ext uri="{FF2B5EF4-FFF2-40B4-BE49-F238E27FC236}">
                <a16:creationId xmlns:a16="http://schemas.microsoft.com/office/drawing/2014/main" id="{2A35483B-BA44-4170-818B-A6A1D1D6E12D}"/>
              </a:ext>
            </a:extLst>
          </p:cNvPr>
          <p:cNvSpPr txBox="1"/>
          <p:nvPr/>
        </p:nvSpPr>
        <p:spPr>
          <a:xfrm>
            <a:off x="19735721"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a:t>
            </a:r>
            <a:r>
              <a:rPr lang="en-US" dirty="0" err="1"/>
              <a:t>KxN</a:t>
            </a:r>
            <a:endParaRPr lang="en-US" dirty="0"/>
          </a:p>
          <a:p>
            <a:r>
              <a:rPr lang="en-US" dirty="0"/>
              <a:t>b : Kx1</a:t>
            </a:r>
          </a:p>
          <a:p>
            <a:r>
              <a:rPr lang="en-US" dirty="0"/>
              <a:t>a : </a:t>
            </a:r>
            <a:r>
              <a:rPr lang="en-US" dirty="0" err="1"/>
              <a:t>KxB</a:t>
            </a:r>
            <a:endParaRPr lang="en-US" dirty="0"/>
          </a:p>
          <a:p>
            <a:endParaRPr lang="en-US" dirty="0"/>
          </a:p>
          <a:p>
            <a:r>
              <a:rPr lang="en-US" dirty="0"/>
              <a:t>Apply </a:t>
            </a:r>
            <a:r>
              <a:rPr lang="en-US" dirty="0" err="1"/>
              <a:t>softmax</a:t>
            </a:r>
            <a:r>
              <a:rPr lang="en-US" dirty="0"/>
              <a:t> along class K</a:t>
            </a:r>
          </a:p>
        </p:txBody>
      </p:sp>
      <p:sp>
        <p:nvSpPr>
          <p:cNvPr id="9" name="TextBox 8">
            <a:extLst>
              <a:ext uri="{FF2B5EF4-FFF2-40B4-BE49-F238E27FC236}">
                <a16:creationId xmlns:a16="http://schemas.microsoft.com/office/drawing/2014/main" id="{DB492964-8057-420D-8430-75BB3EE26D0A}"/>
              </a:ext>
            </a:extLst>
          </p:cNvPr>
          <p:cNvSpPr txBox="1"/>
          <p:nvPr/>
        </p:nvSpPr>
        <p:spPr>
          <a:xfrm>
            <a:off x="5999356" y="17181807"/>
            <a:ext cx="23484468" cy="923330"/>
          </a:xfrm>
          <a:prstGeom prst="rect">
            <a:avLst/>
          </a:prstGeom>
          <a:noFill/>
        </p:spPr>
        <p:txBody>
          <a:bodyPr wrap="square" rtlCol="0">
            <a:spAutoFit/>
          </a:bodyPr>
          <a:lstStyle/>
          <a:p>
            <a:r>
              <a:rPr lang="en-US" dirty="0"/>
              <a:t>We used one layer of linear mapping and one nonlinear activation function</a:t>
            </a:r>
          </a:p>
        </p:txBody>
      </p:sp>
    </p:spTree>
    <p:extLst>
      <p:ext uri="{BB962C8B-B14F-4D97-AF65-F5344CB8AC3E}">
        <p14:creationId xmlns:p14="http://schemas.microsoft.com/office/powerpoint/2010/main" val="3393786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Activation functions</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5BA922-999D-41DF-A548-72A2C91EF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19"/>
          <a:stretch/>
        </p:blipFill>
        <p:spPr bwMode="auto">
          <a:xfrm>
            <a:off x="4267196" y="4082375"/>
            <a:ext cx="30340700" cy="130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35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dirty="0"/>
              <a:t>Deep learning as a data driven approach</a:t>
            </a:r>
          </a:p>
          <a:p>
            <a:r>
              <a:rPr lang="en-US" sz="8800" dirty="0"/>
              <a:t>Running examples</a:t>
            </a:r>
          </a:p>
          <a:p>
            <a:r>
              <a:rPr lang="en-US" sz="8800" dirty="0"/>
              <a:t>Binary and multi-class classification</a:t>
            </a:r>
          </a:p>
          <a:p>
            <a:r>
              <a:rPr lang="en-US" sz="8800" b="1"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39</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3643123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000" dirty="0"/>
              <a:t>Website - </a:t>
            </a:r>
            <a:r>
              <a:rPr lang="en-US" sz="6600" dirty="0">
                <a:hlinkClick r:id="rId2"/>
              </a:rPr>
              <a:t>https://github.com/NHLBI-MR/DeepLearningCrashCourse_Fall_2021</a:t>
            </a:r>
            <a:endParaRPr lang="en-US" sz="8000" dirty="0"/>
          </a:p>
          <a:p>
            <a:r>
              <a:rPr lang="en-US" sz="8000" dirty="0"/>
              <a:t>Discussion – Slack channels</a:t>
            </a:r>
          </a:p>
          <a:p>
            <a:r>
              <a:rPr lang="en-US" sz="8000" dirty="0"/>
              <a:t>Assignment – </a:t>
            </a:r>
            <a:r>
              <a:rPr lang="en-US" sz="8000" dirty="0" err="1"/>
              <a:t>Gradescope</a:t>
            </a:r>
            <a:r>
              <a:rPr lang="en-US" sz="8000" dirty="0"/>
              <a:t>, you should receive invitation already!</a:t>
            </a:r>
          </a:p>
          <a:p>
            <a:r>
              <a:rPr lang="en-US" sz="8000" dirty="0"/>
              <a:t>Office hours – Announced on Slack</a:t>
            </a:r>
          </a:p>
          <a:p>
            <a:r>
              <a:rPr lang="en-US" sz="8000" dirty="0"/>
              <a:t>Contact info: </a:t>
            </a:r>
          </a:p>
          <a:p>
            <a:pPr marL="0" indent="0">
              <a:buNone/>
            </a:pPr>
            <a:r>
              <a:rPr lang="en-US" sz="8000" dirty="0"/>
              <a:t>	Hui Xue (</a:t>
            </a:r>
            <a:r>
              <a:rPr lang="en-US" sz="8000" dirty="0">
                <a:hlinkClick r:id="rId3"/>
              </a:rPr>
              <a:t>hui.xue@nih.gov</a:t>
            </a:r>
            <a:r>
              <a:rPr lang="en-US" sz="8000" dirty="0"/>
              <a:t>)</a:t>
            </a:r>
          </a:p>
          <a:p>
            <a:pPr marL="0" indent="0">
              <a:buNone/>
            </a:pPr>
            <a:r>
              <a:rPr lang="en-US" sz="8000" dirty="0"/>
              <a:t>	David Hansen (</a:t>
            </a:r>
            <a:r>
              <a:rPr lang="en-US" sz="8000" dirty="0">
                <a:hlinkClick r:id="rId4"/>
              </a:rPr>
              <a:t>davidchansen@gradientsoftware.net</a:t>
            </a:r>
            <a:r>
              <a:rPr lang="en-US" sz="8000" dirty="0"/>
              <a:t>)</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4</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Information and Course Resources</a:t>
            </a:r>
            <a:endParaRPr lang="en-US" dirty="0"/>
          </a:p>
        </p:txBody>
      </p:sp>
    </p:spTree>
    <p:extLst>
      <p:ext uri="{BB962C8B-B14F-4D97-AF65-F5344CB8AC3E}">
        <p14:creationId xmlns:p14="http://schemas.microsoft.com/office/powerpoint/2010/main" val="1712176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645173"/>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645173"/>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Tree>
    <p:extLst>
      <p:ext uri="{BB962C8B-B14F-4D97-AF65-F5344CB8AC3E}">
        <p14:creationId xmlns:p14="http://schemas.microsoft.com/office/powerpoint/2010/main" val="2858414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713762"/>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713762"/>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
        <p:nvSpPr>
          <p:cNvPr id="7" name="Arrow: Right 6">
            <a:extLst>
              <a:ext uri="{FF2B5EF4-FFF2-40B4-BE49-F238E27FC236}">
                <a16:creationId xmlns:a16="http://schemas.microsoft.com/office/drawing/2014/main" id="{D2E908A4-F645-4089-8910-6430778E0D31}"/>
              </a:ext>
            </a:extLst>
          </p:cNvPr>
          <p:cNvSpPr/>
          <p:nvPr/>
        </p:nvSpPr>
        <p:spPr bwMode="auto">
          <a:xfrm rot="16200000">
            <a:off x="15672703" y="16213873"/>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3" name="Arrow: Right 62">
            <a:extLst>
              <a:ext uri="{FF2B5EF4-FFF2-40B4-BE49-F238E27FC236}">
                <a16:creationId xmlns:a16="http://schemas.microsoft.com/office/drawing/2014/main" id="{B2742CE6-1328-4186-8440-90EEB913890A}"/>
              </a:ext>
            </a:extLst>
          </p:cNvPr>
          <p:cNvSpPr/>
          <p:nvPr/>
        </p:nvSpPr>
        <p:spPr bwMode="auto">
          <a:xfrm rot="16200000">
            <a:off x="10647097" y="16229304"/>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4" name="Arrow: Right 63">
            <a:extLst>
              <a:ext uri="{FF2B5EF4-FFF2-40B4-BE49-F238E27FC236}">
                <a16:creationId xmlns:a16="http://schemas.microsoft.com/office/drawing/2014/main" id="{E66FFB93-2D84-46EB-B8DF-2CFEA96A57E5}"/>
              </a:ext>
            </a:extLst>
          </p:cNvPr>
          <p:cNvSpPr/>
          <p:nvPr/>
        </p:nvSpPr>
        <p:spPr bwMode="auto">
          <a:xfrm rot="16200000">
            <a:off x="20103113" y="12625812"/>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8" name="TextBox 7">
            <a:extLst>
              <a:ext uri="{FF2B5EF4-FFF2-40B4-BE49-F238E27FC236}">
                <a16:creationId xmlns:a16="http://schemas.microsoft.com/office/drawing/2014/main" id="{1C739E1A-C8E8-431A-B556-64AB45A3F0A2}"/>
              </a:ext>
            </a:extLst>
          </p:cNvPr>
          <p:cNvSpPr txBox="1"/>
          <p:nvPr/>
        </p:nvSpPr>
        <p:spPr>
          <a:xfrm>
            <a:off x="8965580" y="18029573"/>
            <a:ext cx="5718527" cy="923330"/>
          </a:xfrm>
          <a:prstGeom prst="rect">
            <a:avLst/>
          </a:prstGeom>
          <a:noFill/>
        </p:spPr>
        <p:txBody>
          <a:bodyPr wrap="square" rtlCol="0">
            <a:spAutoFit/>
          </a:bodyPr>
          <a:lstStyle/>
          <a:p>
            <a:r>
              <a:rPr lang="en-US" dirty="0"/>
              <a:t>Hidden Layer 1</a:t>
            </a:r>
          </a:p>
        </p:txBody>
      </p:sp>
      <p:sp>
        <p:nvSpPr>
          <p:cNvPr id="67" name="TextBox 66">
            <a:extLst>
              <a:ext uri="{FF2B5EF4-FFF2-40B4-BE49-F238E27FC236}">
                <a16:creationId xmlns:a16="http://schemas.microsoft.com/office/drawing/2014/main" id="{DC96CB70-8DE9-482D-ADF0-6B79D3079466}"/>
              </a:ext>
            </a:extLst>
          </p:cNvPr>
          <p:cNvSpPr txBox="1"/>
          <p:nvPr/>
        </p:nvSpPr>
        <p:spPr>
          <a:xfrm>
            <a:off x="15472074" y="17915804"/>
            <a:ext cx="5157812" cy="923330"/>
          </a:xfrm>
          <a:prstGeom prst="rect">
            <a:avLst/>
          </a:prstGeom>
          <a:noFill/>
        </p:spPr>
        <p:txBody>
          <a:bodyPr wrap="square" rtlCol="0">
            <a:spAutoFit/>
          </a:bodyPr>
          <a:lstStyle/>
          <a:p>
            <a:r>
              <a:rPr lang="en-US" dirty="0"/>
              <a:t>Hidden Layer 2</a:t>
            </a:r>
          </a:p>
        </p:txBody>
      </p:sp>
      <p:sp>
        <p:nvSpPr>
          <p:cNvPr id="68" name="TextBox 67">
            <a:extLst>
              <a:ext uri="{FF2B5EF4-FFF2-40B4-BE49-F238E27FC236}">
                <a16:creationId xmlns:a16="http://schemas.microsoft.com/office/drawing/2014/main" id="{01796C50-C976-4982-A23E-57FE20974BEB}"/>
              </a:ext>
            </a:extLst>
          </p:cNvPr>
          <p:cNvSpPr txBox="1"/>
          <p:nvPr/>
        </p:nvSpPr>
        <p:spPr>
          <a:xfrm>
            <a:off x="19821913" y="14577358"/>
            <a:ext cx="4349839" cy="1754326"/>
          </a:xfrm>
          <a:prstGeom prst="rect">
            <a:avLst/>
          </a:prstGeom>
          <a:noFill/>
        </p:spPr>
        <p:txBody>
          <a:bodyPr wrap="square" rtlCol="0">
            <a:spAutoFit/>
          </a:bodyPr>
          <a:lstStyle/>
          <a:p>
            <a:r>
              <a:rPr lang="en-US" dirty="0"/>
              <a:t>Layer 3 / output layer</a:t>
            </a:r>
          </a:p>
        </p:txBody>
      </p:sp>
    </p:spTree>
    <p:extLst>
      <p:ext uri="{BB962C8B-B14F-4D97-AF65-F5344CB8AC3E}">
        <p14:creationId xmlns:p14="http://schemas.microsoft.com/office/powerpoint/2010/main" val="1025253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8192046" y="1145676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8192046" y="11456767"/>
                <a:ext cx="856325" cy="923330"/>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784298" y="6827138"/>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grpSp>
        <p:nvGrpSpPr>
          <p:cNvPr id="110" name="Group 109">
            <a:extLst>
              <a:ext uri="{FF2B5EF4-FFF2-40B4-BE49-F238E27FC236}">
                <a16:creationId xmlns:a16="http://schemas.microsoft.com/office/drawing/2014/main" id="{7DAAFB15-1DAC-4C6C-9A7A-BB54D89145A3}"/>
              </a:ext>
            </a:extLst>
          </p:cNvPr>
          <p:cNvGrpSpPr/>
          <p:nvPr/>
        </p:nvGrpSpPr>
        <p:grpSpPr>
          <a:xfrm>
            <a:off x="10784298" y="10638121"/>
            <a:ext cx="2451721" cy="2502330"/>
            <a:chOff x="29684546" y="3672871"/>
            <a:chExt cx="3992137" cy="3639760"/>
          </a:xfrm>
        </p:grpSpPr>
        <p:cxnSp>
          <p:nvCxnSpPr>
            <p:cNvPr id="112" name="Straight Connector 111">
              <a:extLst>
                <a:ext uri="{FF2B5EF4-FFF2-40B4-BE49-F238E27FC236}">
                  <a16:creationId xmlns:a16="http://schemas.microsoft.com/office/drawing/2014/main" id="{74C23033-4840-4BA6-B8F5-C49809D41779}"/>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13" name="Group 112">
              <a:extLst>
                <a:ext uri="{FF2B5EF4-FFF2-40B4-BE49-F238E27FC236}">
                  <a16:creationId xmlns:a16="http://schemas.microsoft.com/office/drawing/2014/main" id="{947A2AD2-C35F-4D01-A9D0-75488BB59215}"/>
                </a:ext>
              </a:extLst>
            </p:cNvPr>
            <p:cNvGrpSpPr/>
            <p:nvPr/>
          </p:nvGrpSpPr>
          <p:grpSpPr>
            <a:xfrm>
              <a:off x="29684546" y="3672871"/>
              <a:ext cx="3992137" cy="3639760"/>
              <a:chOff x="8497229" y="9317955"/>
              <a:chExt cx="3992137" cy="3639760"/>
            </a:xfrm>
          </p:grpSpPr>
          <p:sp>
            <p:nvSpPr>
              <p:cNvPr id="115" name="Oval 114">
                <a:extLst>
                  <a:ext uri="{FF2B5EF4-FFF2-40B4-BE49-F238E27FC236}">
                    <a16:creationId xmlns:a16="http://schemas.microsoft.com/office/drawing/2014/main" id="{230986FE-F696-4A5E-B841-2C468B46E19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16" name="TextBox 115">
                <a:extLst>
                  <a:ext uri="{FF2B5EF4-FFF2-40B4-BE49-F238E27FC236}">
                    <a16:creationId xmlns:a16="http://schemas.microsoft.com/office/drawing/2014/main" id="{39F56925-226D-42F0-AF58-97EEE014C8D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18" name="TextBox 117">
                <a:extLst>
                  <a:ext uri="{FF2B5EF4-FFF2-40B4-BE49-F238E27FC236}">
                    <a16:creationId xmlns:a16="http://schemas.microsoft.com/office/drawing/2014/main" id="{60E93F72-E514-4647-9C92-64C5C0354E9F}"/>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729700" y="14619776"/>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cxnSp>
        <p:nvCxnSpPr>
          <p:cNvPr id="128" name="Straight Arrow Connector 127">
            <a:extLst>
              <a:ext uri="{FF2B5EF4-FFF2-40B4-BE49-F238E27FC236}">
                <a16:creationId xmlns:a16="http://schemas.microsoft.com/office/drawing/2014/main" id="{DC3DBA2F-210F-4447-ACDD-839FFADD006E}"/>
              </a:ext>
            </a:extLst>
          </p:cNvPr>
          <p:cNvCxnSpPr>
            <a:cxnSpLocks/>
          </p:cNvCxnSpPr>
          <p:nvPr/>
        </p:nvCxnSpPr>
        <p:spPr>
          <a:xfrm>
            <a:off x="9048371" y="1191843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3574A5AC-12F7-4B1F-94DA-3B02CFBF3A43}"/>
              </a:ext>
            </a:extLst>
          </p:cNvPr>
          <p:cNvCxnSpPr>
            <a:cxnSpLocks/>
            <a:endCxn id="106" idx="2"/>
          </p:cNvCxnSpPr>
          <p:nvPr/>
        </p:nvCxnSpPr>
        <p:spPr>
          <a:xfrm flipV="1">
            <a:off x="9169848" y="807830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endCxn id="124" idx="2"/>
          </p:cNvCxnSpPr>
          <p:nvPr/>
        </p:nvCxnSpPr>
        <p:spPr>
          <a:xfrm>
            <a:off x="9098679" y="12380097"/>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X : N x1</a:t>
            </a:r>
          </a:p>
          <a:p>
            <a:endParaRPr lang="en-US" dirty="0"/>
          </a:p>
          <a:p>
            <a:r>
              <a:rPr lang="en-US" dirty="0"/>
              <a:t>W</a:t>
            </a:r>
            <a:r>
              <a:rPr lang="en-US" baseline="30000" dirty="0"/>
              <a:t>[1]</a:t>
            </a:r>
            <a:r>
              <a:rPr lang="en-US" dirty="0"/>
              <a:t> : 3xN</a:t>
            </a:r>
          </a:p>
          <a:p>
            <a:endParaRPr lang="en-US" dirty="0"/>
          </a:p>
          <a:p>
            <a:r>
              <a:rPr lang="en-US" dirty="0"/>
              <a:t>b</a:t>
            </a:r>
            <a:r>
              <a:rPr lang="en-US" baseline="30000" dirty="0"/>
              <a:t>[1]</a:t>
            </a:r>
            <a:r>
              <a:rPr lang="en-US" dirty="0"/>
              <a:t> : 3x1</a:t>
            </a:r>
          </a:p>
          <a:p>
            <a:endParaRPr lang="en-US" dirty="0"/>
          </a:p>
          <a:p>
            <a:r>
              <a:rPr lang="en-US" dirty="0"/>
              <a:t>Z</a:t>
            </a:r>
            <a:r>
              <a:rPr lang="en-US" baseline="30000" dirty="0"/>
              <a:t>[1]</a:t>
            </a:r>
            <a:r>
              <a:rPr lang="en-US" dirty="0"/>
              <a:t> : 3x1</a:t>
            </a:r>
          </a:p>
          <a:p>
            <a:endParaRPr lang="en-US" dirty="0"/>
          </a:p>
          <a:p>
            <a:r>
              <a:rPr lang="en-US" dirty="0"/>
              <a:t>a</a:t>
            </a:r>
            <a:r>
              <a:rPr lang="en-US" baseline="30000" dirty="0"/>
              <a:t>[1]</a:t>
            </a:r>
            <a:r>
              <a:rPr lang="en-US" dirty="0"/>
              <a:t> : 3x1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7"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9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826244" y="8491719"/>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675102" y="12624891"/>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cxnSp>
        <p:nvCxnSpPr>
          <p:cNvPr id="130" name="Straight Arrow Connector 129">
            <a:extLst>
              <a:ext uri="{FF2B5EF4-FFF2-40B4-BE49-F238E27FC236}">
                <a16:creationId xmlns:a16="http://schemas.microsoft.com/office/drawing/2014/main" id="{3574A5AC-12F7-4B1F-94DA-3B02CFBF3A43}"/>
              </a:ext>
            </a:extLst>
          </p:cNvPr>
          <p:cNvCxnSpPr>
            <a:cxnSpLocks/>
            <a:stCxn id="71" idx="3"/>
            <a:endCxn id="106" idx="2"/>
          </p:cNvCxnSpPr>
          <p:nvPr/>
        </p:nvCxnSpPr>
        <p:spPr>
          <a:xfrm flipV="1">
            <a:off x="9259290" y="9742884"/>
            <a:ext cx="1566954" cy="21933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stCxn id="71" idx="3"/>
            <a:endCxn id="124" idx="2"/>
          </p:cNvCxnSpPr>
          <p:nvPr/>
        </p:nvCxnSpPr>
        <p:spPr>
          <a:xfrm>
            <a:off x="9259290" y="11936193"/>
            <a:ext cx="1415812" cy="193986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[1]</a:t>
            </a:r>
            <a:r>
              <a:rPr lang="en-US" dirty="0"/>
              <a:t> : 3x1</a:t>
            </a:r>
          </a:p>
          <a:p>
            <a:endParaRPr lang="en-US" dirty="0"/>
          </a:p>
          <a:p>
            <a:r>
              <a:rPr lang="en-US" dirty="0"/>
              <a:t>W</a:t>
            </a:r>
            <a:r>
              <a:rPr lang="en-US" baseline="30000" dirty="0"/>
              <a:t>[2]</a:t>
            </a:r>
            <a:r>
              <a:rPr lang="en-US" dirty="0"/>
              <a:t> : 2x3</a:t>
            </a:r>
          </a:p>
          <a:p>
            <a:endParaRPr lang="en-US" dirty="0"/>
          </a:p>
          <a:p>
            <a:r>
              <a:rPr lang="en-US" dirty="0"/>
              <a:t>b</a:t>
            </a:r>
            <a:r>
              <a:rPr lang="en-US" baseline="30000" dirty="0"/>
              <a:t>[2]</a:t>
            </a:r>
            <a:r>
              <a:rPr lang="en-US" dirty="0"/>
              <a:t> : 2x1</a:t>
            </a:r>
          </a:p>
          <a:p>
            <a:endParaRPr lang="en-US" dirty="0"/>
          </a:p>
          <a:p>
            <a:r>
              <a:rPr lang="en-US" dirty="0"/>
              <a:t>Z</a:t>
            </a:r>
            <a:r>
              <a:rPr lang="en-US" baseline="30000" dirty="0"/>
              <a:t>[2]</a:t>
            </a:r>
            <a:r>
              <a:rPr lang="en-US" dirty="0"/>
              <a:t> : 2x1</a:t>
            </a:r>
          </a:p>
          <a:p>
            <a:endParaRPr lang="en-US" dirty="0"/>
          </a:p>
          <a:p>
            <a:r>
              <a:rPr lang="en-US" dirty="0"/>
              <a:t>a</a:t>
            </a:r>
            <a:r>
              <a:rPr lang="en-US" baseline="30000" dirty="0"/>
              <a:t>[2]</a:t>
            </a:r>
            <a:r>
              <a:rPr lang="en-US" dirty="0"/>
              <a:t> : 2x1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6"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363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1013966" y="10696025"/>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237299" y="11028332"/>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237299" y="11028332"/>
                <a:ext cx="6810967" cy="95885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[2]</a:t>
            </a:r>
            <a:r>
              <a:rPr lang="en-US" dirty="0"/>
              <a:t> : 2x1</a:t>
            </a:r>
          </a:p>
          <a:p>
            <a:endParaRPr lang="en-US" dirty="0"/>
          </a:p>
          <a:p>
            <a:r>
              <a:rPr lang="en-US" dirty="0"/>
              <a:t>W</a:t>
            </a:r>
            <a:r>
              <a:rPr lang="en-US" baseline="30000" dirty="0"/>
              <a:t>[3]</a:t>
            </a:r>
            <a:r>
              <a:rPr lang="en-US" dirty="0"/>
              <a:t> : 1x2</a:t>
            </a:r>
          </a:p>
          <a:p>
            <a:endParaRPr lang="en-US" dirty="0"/>
          </a:p>
          <a:p>
            <a:r>
              <a:rPr lang="en-US" dirty="0"/>
              <a:t>b</a:t>
            </a:r>
            <a:r>
              <a:rPr lang="en-US" baseline="30000" dirty="0"/>
              <a:t>[3]</a:t>
            </a:r>
            <a:r>
              <a:rPr lang="en-US" dirty="0"/>
              <a:t> : 1x1</a:t>
            </a:r>
          </a:p>
          <a:p>
            <a:endParaRPr lang="en-US" dirty="0"/>
          </a:p>
          <a:p>
            <a:r>
              <a:rPr lang="en-US" dirty="0"/>
              <a:t>Z</a:t>
            </a:r>
            <a:r>
              <a:rPr lang="en-US" baseline="30000" dirty="0"/>
              <a:t>[3]</a:t>
            </a:r>
            <a:r>
              <a:rPr lang="en-US" dirty="0"/>
              <a:t> : 1x1</a:t>
            </a:r>
          </a:p>
          <a:p>
            <a:endParaRPr lang="en-US" dirty="0"/>
          </a:p>
          <a:p>
            <a:r>
              <a:rPr lang="en-US" dirty="0"/>
              <a:t>a</a:t>
            </a:r>
            <a:r>
              <a:rPr lang="en-US" baseline="30000" dirty="0"/>
              <a:t>[3]</a:t>
            </a:r>
            <a:r>
              <a:rPr lang="en-US" dirty="0"/>
              <a:t> : 1x1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237299" y="12221593"/>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237299" y="12221593"/>
                <a:ext cx="4480137" cy="980846"/>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FD7A6A2-6D49-4285-A0E5-3B5A1C21E62E}"/>
              </a:ext>
            </a:extLst>
          </p:cNvPr>
          <p:cNvCxnSpPr>
            <a:cxnSpLocks/>
          </p:cNvCxnSpPr>
          <p:nvPr/>
        </p:nvCxnSpPr>
        <p:spPr>
          <a:xfrm>
            <a:off x="9259290" y="1200330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577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Forward Pass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6408230" y="12127514"/>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6408230" y="12127514"/>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6408230" y="13320775"/>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6408230" y="13320775"/>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6408230" y="7068099"/>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6408230" y="7068099"/>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6408230" y="8261360"/>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6408230" y="8261360"/>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6408230" y="9609260"/>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6408230" y="9609260"/>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6408230" y="10802521"/>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6408230" y="10802521"/>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9561E7-E1CB-48FE-A9BD-11D0D93E31E1}"/>
                  </a:ext>
                </a:extLst>
              </p:cNvPr>
              <p:cNvSpPr txBox="1"/>
              <p:nvPr/>
            </p:nvSpPr>
            <p:spPr>
              <a:xfrm>
                <a:off x="15455590" y="8470207"/>
                <a:ext cx="15790127" cy="5078313"/>
              </a:xfrm>
              <a:prstGeom prst="rect">
                <a:avLst/>
              </a:prstGeom>
              <a:noFill/>
            </p:spPr>
            <p:txBody>
              <a:bodyPr wrap="square" rtlCol="0">
                <a:spAutoFit/>
              </a:bodyPr>
              <a:lstStyle/>
              <a:p>
                <a:r>
                  <a:rPr lang="en-US" dirty="0"/>
                  <a:t>Forward pass: from input X to output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a:p>
                <a:endParaRPr lang="en-US" dirty="0"/>
              </a:p>
              <a:p>
                <a:r>
                  <a:rPr lang="en-US" dirty="0"/>
                  <a:t>For every layer, </a:t>
                </a:r>
              </a:p>
              <a:p>
                <a:endParaRPr lang="en-US" dirty="0"/>
              </a:p>
              <a:p>
                <a:r>
                  <a:rPr lang="en-US" dirty="0" err="1"/>
                  <a:t>W.shape</a:t>
                </a:r>
                <a:r>
                  <a:rPr lang="en-US" dirty="0"/>
                  <a:t> is [number of output, number of input]</a:t>
                </a:r>
              </a:p>
              <a:p>
                <a:r>
                  <a:rPr lang="en-US" dirty="0" err="1"/>
                  <a:t>b.shape</a:t>
                </a:r>
                <a:r>
                  <a:rPr lang="en-US" dirty="0"/>
                  <a:t> is [number of input, 1]</a:t>
                </a:r>
              </a:p>
            </p:txBody>
          </p:sp>
        </mc:Choice>
        <mc:Fallback xmlns="">
          <p:sp>
            <p:nvSpPr>
              <p:cNvPr id="2" name="TextBox 1">
                <a:extLst>
                  <a:ext uri="{FF2B5EF4-FFF2-40B4-BE49-F238E27FC236}">
                    <a16:creationId xmlns:a16="http://schemas.microsoft.com/office/drawing/2014/main" id="{D99561E7-E1CB-48FE-A9BD-11D0D93E31E1}"/>
                  </a:ext>
                </a:extLst>
              </p:cNvPr>
              <p:cNvSpPr txBox="1">
                <a:spLocks noRot="1" noChangeAspect="1" noMove="1" noResize="1" noEditPoints="1" noAdjustHandles="1" noChangeArrowheads="1" noChangeShapeType="1" noTextEdit="1"/>
              </p:cNvSpPr>
              <p:nvPr/>
            </p:nvSpPr>
            <p:spPr>
              <a:xfrm>
                <a:off x="15455590" y="8470207"/>
                <a:ext cx="15790127" cy="5078313"/>
              </a:xfrm>
              <a:prstGeom prst="rect">
                <a:avLst/>
              </a:prstGeom>
              <a:blipFill>
                <a:blip r:embed="rId8"/>
                <a:stretch>
                  <a:fillRect l="-2046" t="-3357" b="-6235"/>
                </a:stretch>
              </a:blipFill>
            </p:spPr>
            <p:txBody>
              <a:bodyPr/>
              <a:lstStyle/>
              <a:p>
                <a:r>
                  <a:rPr lang="en-US">
                    <a:noFill/>
                  </a:rPr>
                  <a:t> </a:t>
                </a:r>
              </a:p>
            </p:txBody>
          </p:sp>
        </mc:Fallback>
      </mc:AlternateContent>
    </p:spTree>
    <p:extLst>
      <p:ext uri="{BB962C8B-B14F-4D97-AF65-F5344CB8AC3E}">
        <p14:creationId xmlns:p14="http://schemas.microsoft.com/office/powerpoint/2010/main" val="2108191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Number of parameters?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20468017" y="13814827"/>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20468017" y="13814827"/>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8"/>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9"/>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F42FFE7-7113-46B8-B104-89C02CC83125}"/>
              </a:ext>
            </a:extLst>
          </p:cNvPr>
          <p:cNvSpPr txBox="1"/>
          <p:nvPr/>
        </p:nvSpPr>
        <p:spPr>
          <a:xfrm>
            <a:off x="27950764" y="7510289"/>
            <a:ext cx="5893613" cy="923330"/>
          </a:xfrm>
          <a:prstGeom prst="rect">
            <a:avLst/>
          </a:prstGeom>
          <a:noFill/>
        </p:spPr>
        <p:txBody>
          <a:bodyPr wrap="square" rtlCol="0">
            <a:spAutoFit/>
          </a:bodyPr>
          <a:lstStyle/>
          <a:p>
            <a:r>
              <a:rPr lang="en-US" dirty="0">
                <a:solidFill>
                  <a:srgbClr val="FF0000"/>
                </a:solidFill>
              </a:rPr>
              <a:t>3N+3</a:t>
            </a:r>
          </a:p>
        </p:txBody>
      </p:sp>
      <p:sp>
        <p:nvSpPr>
          <p:cNvPr id="66" name="TextBox 65">
            <a:extLst>
              <a:ext uri="{FF2B5EF4-FFF2-40B4-BE49-F238E27FC236}">
                <a16:creationId xmlns:a16="http://schemas.microsoft.com/office/drawing/2014/main" id="{5856DBB4-1034-4028-8EFB-1969EB7C5E8C}"/>
              </a:ext>
            </a:extLst>
          </p:cNvPr>
          <p:cNvSpPr txBox="1"/>
          <p:nvPr/>
        </p:nvSpPr>
        <p:spPr>
          <a:xfrm>
            <a:off x="27950764" y="8828540"/>
            <a:ext cx="5893613" cy="923330"/>
          </a:xfrm>
          <a:prstGeom prst="rect">
            <a:avLst/>
          </a:prstGeom>
          <a:noFill/>
        </p:spPr>
        <p:txBody>
          <a:bodyPr wrap="square" rtlCol="0">
            <a:spAutoFit/>
          </a:bodyPr>
          <a:lstStyle/>
          <a:p>
            <a:r>
              <a:rPr lang="en-US" dirty="0">
                <a:solidFill>
                  <a:srgbClr val="FF0000"/>
                </a:solidFill>
              </a:rPr>
              <a:t>0</a:t>
            </a:r>
          </a:p>
        </p:txBody>
      </p:sp>
      <p:sp>
        <p:nvSpPr>
          <p:cNvPr id="67" name="TextBox 66">
            <a:extLst>
              <a:ext uri="{FF2B5EF4-FFF2-40B4-BE49-F238E27FC236}">
                <a16:creationId xmlns:a16="http://schemas.microsoft.com/office/drawing/2014/main" id="{F31BCBD9-DCD7-4703-8E6A-9930224A2DED}"/>
              </a:ext>
            </a:extLst>
          </p:cNvPr>
          <p:cNvSpPr txBox="1"/>
          <p:nvPr/>
        </p:nvSpPr>
        <p:spPr>
          <a:xfrm>
            <a:off x="27950764" y="10036672"/>
            <a:ext cx="5893613" cy="923330"/>
          </a:xfrm>
          <a:prstGeom prst="rect">
            <a:avLst/>
          </a:prstGeom>
          <a:noFill/>
        </p:spPr>
        <p:txBody>
          <a:bodyPr wrap="square" rtlCol="0">
            <a:spAutoFit/>
          </a:bodyPr>
          <a:lstStyle/>
          <a:p>
            <a:r>
              <a:rPr lang="en-US" dirty="0">
                <a:solidFill>
                  <a:srgbClr val="FF0000"/>
                </a:solidFill>
              </a:rPr>
              <a:t>2x3+2=8</a:t>
            </a:r>
          </a:p>
        </p:txBody>
      </p:sp>
      <p:sp>
        <p:nvSpPr>
          <p:cNvPr id="68" name="TextBox 67">
            <a:extLst>
              <a:ext uri="{FF2B5EF4-FFF2-40B4-BE49-F238E27FC236}">
                <a16:creationId xmlns:a16="http://schemas.microsoft.com/office/drawing/2014/main" id="{5A29B1A4-C223-41D9-8004-494B8BC165F3}"/>
              </a:ext>
            </a:extLst>
          </p:cNvPr>
          <p:cNvSpPr txBox="1"/>
          <p:nvPr/>
        </p:nvSpPr>
        <p:spPr>
          <a:xfrm>
            <a:off x="27950764" y="11370835"/>
            <a:ext cx="5893613" cy="923330"/>
          </a:xfrm>
          <a:prstGeom prst="rect">
            <a:avLst/>
          </a:prstGeom>
          <a:noFill/>
        </p:spPr>
        <p:txBody>
          <a:bodyPr wrap="square" rtlCol="0">
            <a:spAutoFit/>
          </a:bodyPr>
          <a:lstStyle/>
          <a:p>
            <a:r>
              <a:rPr lang="en-US" dirty="0">
                <a:solidFill>
                  <a:srgbClr val="FF0000"/>
                </a:solidFill>
              </a:rPr>
              <a:t>0</a:t>
            </a:r>
          </a:p>
        </p:txBody>
      </p:sp>
      <p:sp>
        <p:nvSpPr>
          <p:cNvPr id="69" name="TextBox 68">
            <a:extLst>
              <a:ext uri="{FF2B5EF4-FFF2-40B4-BE49-F238E27FC236}">
                <a16:creationId xmlns:a16="http://schemas.microsoft.com/office/drawing/2014/main" id="{31F93204-F49A-45D4-90DB-C13D748900AD}"/>
              </a:ext>
            </a:extLst>
          </p:cNvPr>
          <p:cNvSpPr txBox="1"/>
          <p:nvPr/>
        </p:nvSpPr>
        <p:spPr>
          <a:xfrm>
            <a:off x="27950764" y="12621566"/>
            <a:ext cx="5893613" cy="923330"/>
          </a:xfrm>
          <a:prstGeom prst="rect">
            <a:avLst/>
          </a:prstGeom>
          <a:noFill/>
        </p:spPr>
        <p:txBody>
          <a:bodyPr wrap="square" rtlCol="0">
            <a:spAutoFit/>
          </a:bodyPr>
          <a:lstStyle/>
          <a:p>
            <a:r>
              <a:rPr lang="en-US" dirty="0">
                <a:solidFill>
                  <a:srgbClr val="FF0000"/>
                </a:solidFill>
              </a:rPr>
              <a:t>1x2+1=3</a:t>
            </a:r>
          </a:p>
        </p:txBody>
      </p:sp>
      <p:sp>
        <p:nvSpPr>
          <p:cNvPr id="70" name="TextBox 69">
            <a:extLst>
              <a:ext uri="{FF2B5EF4-FFF2-40B4-BE49-F238E27FC236}">
                <a16:creationId xmlns:a16="http://schemas.microsoft.com/office/drawing/2014/main" id="{B8D5F6C2-BA4B-46A6-A221-790CD4F33571}"/>
              </a:ext>
            </a:extLst>
          </p:cNvPr>
          <p:cNvSpPr txBox="1"/>
          <p:nvPr/>
        </p:nvSpPr>
        <p:spPr>
          <a:xfrm>
            <a:off x="27950764" y="13851672"/>
            <a:ext cx="5893613" cy="923330"/>
          </a:xfrm>
          <a:prstGeom prst="rect">
            <a:avLst/>
          </a:prstGeom>
          <a:noFill/>
        </p:spPr>
        <p:txBody>
          <a:bodyPr wrap="square" rtlCol="0">
            <a:spAutoFit/>
          </a:bodyPr>
          <a:lstStyle/>
          <a:p>
            <a:r>
              <a:rPr lang="en-US" dirty="0">
                <a:solidFill>
                  <a:srgbClr val="FF0000"/>
                </a:solidFill>
              </a:rPr>
              <a:t>0</a:t>
            </a:r>
          </a:p>
        </p:txBody>
      </p:sp>
      <p:cxnSp>
        <p:nvCxnSpPr>
          <p:cNvPr id="7" name="Straight Connector 6">
            <a:extLst>
              <a:ext uri="{FF2B5EF4-FFF2-40B4-BE49-F238E27FC236}">
                <a16:creationId xmlns:a16="http://schemas.microsoft.com/office/drawing/2014/main" id="{14AB3469-DA2C-45BF-A28F-478491406E9F}"/>
              </a:ext>
            </a:extLst>
          </p:cNvPr>
          <p:cNvCxnSpPr>
            <a:cxnSpLocks/>
          </p:cNvCxnSpPr>
          <p:nvPr/>
        </p:nvCxnSpPr>
        <p:spPr>
          <a:xfrm flipV="1">
            <a:off x="26926323" y="14873560"/>
            <a:ext cx="8712975" cy="1"/>
          </a:xfrm>
          <a:prstGeom prst="line">
            <a:avLst/>
          </a:prstGeom>
          <a:ln w="177800"/>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3361160-42BB-48B2-8F0F-A3A1D039F179}"/>
              </a:ext>
            </a:extLst>
          </p:cNvPr>
          <p:cNvSpPr txBox="1"/>
          <p:nvPr/>
        </p:nvSpPr>
        <p:spPr>
          <a:xfrm>
            <a:off x="27950763" y="15390591"/>
            <a:ext cx="5893613" cy="923330"/>
          </a:xfrm>
          <a:prstGeom prst="rect">
            <a:avLst/>
          </a:prstGeom>
          <a:noFill/>
        </p:spPr>
        <p:txBody>
          <a:bodyPr wrap="square" rtlCol="0">
            <a:spAutoFit/>
          </a:bodyPr>
          <a:lstStyle/>
          <a:p>
            <a:r>
              <a:rPr lang="en-US" dirty="0"/>
              <a:t>3N+14</a:t>
            </a:r>
          </a:p>
        </p:txBody>
      </p:sp>
    </p:spTree>
    <p:extLst>
      <p:ext uri="{BB962C8B-B14F-4D97-AF65-F5344CB8AC3E}">
        <p14:creationId xmlns:p14="http://schemas.microsoft.com/office/powerpoint/2010/main" val="31265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P spid="70" grpId="0"/>
      <p:bldP spid="7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Nonlinear activation is necessary</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1414507" y="14300382"/>
                <a:ext cx="15138568" cy="3646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r>
                            <a:rPr lang="en-US" b="1" i="1" smtClean="0">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m:oMathPara>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m:t>
                    </m:r>
                  </m:oMath>
                </a14:m>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oMath>
                </a14:m>
                <a:r>
                  <a:rPr lang="en-US" dirty="0"/>
                  <a:t>+</a:t>
                </a:r>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1414507" y="14300382"/>
                <a:ext cx="15138568" cy="3646383"/>
              </a:xfrm>
              <a:prstGeom prst="rect">
                <a:avLst/>
              </a:prstGeom>
              <a:blipFill>
                <a:blip r:embed="rId4"/>
                <a:stretch>
                  <a:fillRect b="-9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3516732"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3516732" cy="9808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9"/>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10"/>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99EAEB2-2F35-4AE9-B86C-CD82344777D2}"/>
              </a:ext>
            </a:extLst>
          </p:cNvPr>
          <p:cNvSpPr txBox="1"/>
          <p:nvPr/>
        </p:nvSpPr>
        <p:spPr>
          <a:xfrm>
            <a:off x="27706320" y="16898005"/>
            <a:ext cx="6149340" cy="923330"/>
          </a:xfrm>
          <a:prstGeom prst="rect">
            <a:avLst/>
          </a:prstGeom>
          <a:noFill/>
        </p:spPr>
        <p:txBody>
          <a:bodyPr wrap="square" rtlCol="0">
            <a:spAutoFit/>
          </a:bodyPr>
          <a:lstStyle/>
          <a:p>
            <a:r>
              <a:rPr lang="en-US" dirty="0"/>
              <a:t>A linear model …</a:t>
            </a:r>
          </a:p>
        </p:txBody>
      </p:sp>
    </p:spTree>
    <p:extLst>
      <p:ext uri="{BB962C8B-B14F-4D97-AF65-F5344CB8AC3E}">
        <p14:creationId xmlns:p14="http://schemas.microsoft.com/office/powerpoint/2010/main" val="2006703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000" dirty="0"/>
              <a:t>Website - </a:t>
            </a:r>
            <a:r>
              <a:rPr lang="en-US" sz="6600" dirty="0">
                <a:hlinkClick r:id="rId2"/>
              </a:rPr>
              <a:t>https://github.com/NHLBI-MR/DeepLearningCrashCourse_Fall_2021</a:t>
            </a:r>
            <a:endParaRPr lang="en-US" sz="8000" dirty="0"/>
          </a:p>
          <a:p>
            <a:r>
              <a:rPr lang="en-US" sz="8000" dirty="0"/>
              <a:t>Information for Setup</a:t>
            </a:r>
          </a:p>
          <a:p>
            <a:r>
              <a:rPr lang="en-US" sz="8000" dirty="0"/>
              <a:t>Tech review session this week!</a:t>
            </a:r>
          </a:p>
          <a:p>
            <a:r>
              <a:rPr lang="en-US" sz="8000" dirty="0"/>
              <a:t>Datasets are for NHLBI only</a:t>
            </a:r>
          </a:p>
          <a:p>
            <a:r>
              <a:rPr lang="en-US" sz="8000" dirty="0"/>
              <a:t>Require to know python programming</a:t>
            </a:r>
          </a:p>
          <a:p>
            <a:pPr lvl="1"/>
            <a:r>
              <a:rPr lang="en-US" sz="6400" dirty="0"/>
              <a:t>We will demo some basics and how to debug the code</a:t>
            </a:r>
          </a:p>
          <a:p>
            <a:pPr lvl="1"/>
            <a:r>
              <a:rPr lang="en-US" sz="6400" dirty="0"/>
              <a:t>GPU resources</a:t>
            </a:r>
          </a:p>
          <a:p>
            <a:pPr lvl="2"/>
            <a:r>
              <a:rPr lang="en-US" sz="5600" dirty="0"/>
              <a:t>TBD …</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5</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Assignments</a:t>
            </a:r>
            <a:endParaRPr lang="en-US" dirty="0"/>
          </a:p>
        </p:txBody>
      </p:sp>
    </p:spTree>
    <p:extLst>
      <p:ext uri="{BB962C8B-B14F-4D97-AF65-F5344CB8AC3E}">
        <p14:creationId xmlns:p14="http://schemas.microsoft.com/office/powerpoint/2010/main" val="253367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fontScale="92500" lnSpcReduction="20000"/>
          </a:bodyPr>
          <a:lstStyle/>
          <a:p>
            <a:r>
              <a:rPr lang="en-US" sz="8000" dirty="0"/>
              <a:t>Assignment 1 : Code up a MLP network for classification</a:t>
            </a:r>
          </a:p>
          <a:p>
            <a:r>
              <a:rPr lang="en-US" sz="8000" dirty="0"/>
              <a:t>Assignment 2 : Start with </a:t>
            </a:r>
            <a:r>
              <a:rPr lang="en-US" sz="8000" dirty="0" err="1"/>
              <a:t>Pytorch</a:t>
            </a:r>
            <a:r>
              <a:rPr lang="en-US" sz="8000" dirty="0"/>
              <a:t>, CNN</a:t>
            </a:r>
          </a:p>
          <a:p>
            <a:r>
              <a:rPr lang="en-US" sz="8000" dirty="0"/>
              <a:t>Assignment 3 : CNN in depth and segmentation</a:t>
            </a:r>
          </a:p>
          <a:p>
            <a:r>
              <a:rPr lang="en-US" sz="8000" dirty="0"/>
              <a:t>Assignment 4 : RNN and transformer</a:t>
            </a:r>
          </a:p>
          <a:p>
            <a:r>
              <a:rPr lang="en-US" sz="8000" dirty="0"/>
              <a:t>Assignment 5 : Generative model and GAN</a:t>
            </a:r>
          </a:p>
          <a:p>
            <a:r>
              <a:rPr lang="en-US" sz="8000" dirty="0"/>
              <a:t>Assignment 6 : Data management, experiment management</a:t>
            </a:r>
          </a:p>
          <a:p>
            <a:r>
              <a:rPr lang="en-US" sz="8000" dirty="0"/>
              <a:t>Assignment 7 : optional, meta learning, model deployment</a:t>
            </a:r>
          </a:p>
          <a:p>
            <a:endParaRPr lang="en-US" sz="8000" dirty="0"/>
          </a:p>
          <a:p>
            <a:r>
              <a:rPr lang="en-US" sz="8000" dirty="0"/>
              <a:t>Use </a:t>
            </a:r>
            <a:r>
              <a:rPr lang="en-US" sz="8000" dirty="0" err="1"/>
              <a:t>Pytorch</a:t>
            </a:r>
            <a:r>
              <a:rPr lang="en-US" sz="8000" dirty="0"/>
              <a:t> </a:t>
            </a:r>
            <a:r>
              <a:rPr lang="en-US" sz="8000" dirty="0">
                <a:hlinkClick r:id="rId2"/>
              </a:rPr>
              <a:t>https://pytorch.org/</a:t>
            </a:r>
            <a:endParaRPr lang="en-US" sz="8000" dirty="0"/>
          </a:p>
          <a:p>
            <a:r>
              <a:rPr lang="en-US" sz="8000" dirty="0"/>
              <a:t>Get yourself familiar with this framework</a:t>
            </a:r>
          </a:p>
          <a:p>
            <a:pPr lvl="1"/>
            <a:r>
              <a:rPr lang="en-US" sz="4000" dirty="0">
                <a:hlinkClick r:id="rId3"/>
              </a:rPr>
              <a:t>https://pytorch.org/tutorials/beginner/basics/intro.html</a:t>
            </a:r>
            <a:endParaRPr lang="en-US" sz="4000" dirty="0"/>
          </a:p>
          <a:p>
            <a:pPr lvl="1"/>
            <a:r>
              <a:rPr lang="en-US" sz="4000" dirty="0"/>
              <a:t>Google, </a:t>
            </a:r>
            <a:r>
              <a:rPr lang="en-US" sz="4000" dirty="0" err="1"/>
              <a:t>Youtube</a:t>
            </a:r>
            <a:r>
              <a:rPr lang="en-US" sz="4000" dirty="0"/>
              <a:t> … </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6</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Assignments</a:t>
            </a:r>
            <a:endParaRPr lang="en-US" dirty="0"/>
          </a:p>
        </p:txBody>
      </p:sp>
    </p:spTree>
    <p:extLst>
      <p:ext uri="{BB962C8B-B14F-4D97-AF65-F5344CB8AC3E}">
        <p14:creationId xmlns:p14="http://schemas.microsoft.com/office/powerpoint/2010/main" val="306994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sz="9900" b="1" dirty="0"/>
              <a:t>Course logistics</a:t>
            </a:r>
            <a:endParaRPr lang="en-US" dirty="0"/>
          </a:p>
        </p:txBody>
      </p:sp>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7</a:t>
            </a:fld>
            <a:endParaRPr lang="en-US"/>
          </a:p>
        </p:txBody>
      </p:sp>
      <p:sp>
        <p:nvSpPr>
          <p:cNvPr id="5" name="Rectangle 4">
            <a:extLst>
              <a:ext uri="{FF2B5EF4-FFF2-40B4-BE49-F238E27FC236}">
                <a16:creationId xmlns:a16="http://schemas.microsoft.com/office/drawing/2014/main" id="{6251C7F2-4D13-4958-9F68-94868469C45B}"/>
              </a:ext>
            </a:extLst>
          </p:cNvPr>
          <p:cNvSpPr/>
          <p:nvPr/>
        </p:nvSpPr>
        <p:spPr>
          <a:xfrm>
            <a:off x="15008085" y="21227344"/>
            <a:ext cx="4725974" cy="461665"/>
          </a:xfrm>
          <a:prstGeom prst="rect">
            <a:avLst/>
          </a:prstGeom>
        </p:spPr>
        <p:txBody>
          <a:bodyPr wrap="none">
            <a:spAutoFit/>
          </a:bodyPr>
          <a:lstStyle/>
          <a:p>
            <a:r>
              <a:rPr lang="en-US" sz="2400" dirty="0">
                <a:solidFill>
                  <a:srgbClr val="000000"/>
                </a:solidFill>
                <a:latin typeface="Helvetica" panose="020B0604020202020204" pitchFamily="34" charset="0"/>
              </a:rPr>
              <a:t>Circulation. 2020;141:1282–1291</a:t>
            </a:r>
            <a:endParaRPr lang="en-US" sz="2400" dirty="0"/>
          </a:p>
        </p:txBody>
      </p:sp>
      <p:pic>
        <p:nvPicPr>
          <p:cNvPr id="6" name="Audio 5">
            <a:hlinkClick r:id="" action="ppaction://media"/>
            <a:extLst>
              <a:ext uri="{FF2B5EF4-FFF2-40B4-BE49-F238E27FC236}">
                <a16:creationId xmlns:a16="http://schemas.microsoft.com/office/drawing/2014/main" id="{D669BF2A-1768-4179-BEF3-630D45FBAA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17200" y="20015200"/>
            <a:ext cx="406400" cy="406400"/>
          </a:xfrm>
          <a:prstGeom prst="rect">
            <a:avLst/>
          </a:prstGeom>
        </p:spPr>
      </p:pic>
      <p:sp>
        <p:nvSpPr>
          <p:cNvPr id="18" name="Content Placeholder 1">
            <a:extLst>
              <a:ext uri="{FF2B5EF4-FFF2-40B4-BE49-F238E27FC236}">
                <a16:creationId xmlns:a16="http://schemas.microsoft.com/office/drawing/2014/main" id="{48659773-7529-4352-B981-C5D026989AB2}"/>
              </a:ext>
            </a:extLst>
          </p:cNvPr>
          <p:cNvSpPr>
            <a:spLocks noGrp="1"/>
          </p:cNvSpPr>
          <p:nvPr>
            <p:ph idx="1"/>
          </p:nvPr>
        </p:nvSpPr>
        <p:spPr>
          <a:xfrm>
            <a:off x="1828799" y="4336564"/>
            <a:ext cx="34177357" cy="13577889"/>
          </a:xfrm>
        </p:spPr>
        <p:txBody>
          <a:bodyPr>
            <a:normAutofit/>
          </a:bodyPr>
          <a:lstStyle/>
          <a:p>
            <a:r>
              <a:rPr lang="en-US" sz="8000" dirty="0"/>
              <a:t>Grading : 50 points per assignment</a:t>
            </a:r>
          </a:p>
          <a:p>
            <a:r>
              <a:rPr lang="en-US" sz="8000" dirty="0"/>
              <a:t>Pass or fail : Win &gt;70% points</a:t>
            </a:r>
          </a:p>
          <a:p>
            <a:r>
              <a:rPr lang="en-US" sz="8000" dirty="0"/>
              <a:t>30 late days for assignments</a:t>
            </a:r>
          </a:p>
          <a:p>
            <a:endParaRPr lang="en-US" sz="8000" dirty="0"/>
          </a:p>
          <a:p>
            <a:r>
              <a:rPr lang="en-US" sz="8000" dirty="0">
                <a:sym typeface="Wingdings" panose="05000000000000000000" pitchFamily="2" charset="2"/>
              </a:rPr>
              <a:t> </a:t>
            </a:r>
            <a:r>
              <a:rPr lang="en-US" sz="8000" dirty="0"/>
              <a:t>NHLBI Office of Education will issue certification</a:t>
            </a:r>
          </a:p>
          <a:p>
            <a:r>
              <a:rPr lang="en-US" sz="8000" dirty="0">
                <a:sym typeface="Wingdings" panose="05000000000000000000" pitchFamily="2" charset="2"/>
              </a:rPr>
              <a:t> </a:t>
            </a:r>
            <a:r>
              <a:rPr lang="en-US" sz="8000" dirty="0"/>
              <a:t>Awarding points for providing feedback to course materials and instructors</a:t>
            </a:r>
          </a:p>
        </p:txBody>
      </p:sp>
    </p:spTree>
    <p:extLst>
      <p:ext uri="{BB962C8B-B14F-4D97-AF65-F5344CB8AC3E}">
        <p14:creationId xmlns:p14="http://schemas.microsoft.com/office/powerpoint/2010/main" val="144816646"/>
      </p:ext>
    </p:extLst>
  </p:cSld>
  <p:clrMapOvr>
    <a:masterClrMapping/>
  </p:clrMapOvr>
  <mc:AlternateContent xmlns:mc="http://schemas.openxmlformats.org/markup-compatibility/2006" xmlns:p14="http://schemas.microsoft.com/office/powerpoint/2010/main">
    <mc:Choice Requires="p14">
      <p:transition spd="slow" p14:dur="2000" advTm="43918"/>
    </mc:Choice>
    <mc:Fallback xmlns="">
      <p:transition spd="slow" advTm="43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b="1" dirty="0"/>
              <a:t>Motivation</a:t>
            </a:r>
          </a:p>
          <a:p>
            <a:r>
              <a:rPr lang="en-US" sz="8800"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8</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28526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altLang="zh-CN" sz="10700" dirty="0"/>
              <a:t>Deep Learning (DL) is making impact in many fields</a:t>
            </a:r>
            <a:endParaRPr lang="en-US" sz="10700" dirty="0"/>
          </a:p>
        </p:txBody>
      </p:sp>
      <p:pic>
        <p:nvPicPr>
          <p:cNvPr id="1026" name="Picture 2" descr="The Shots Your Cat Needs">
            <a:extLst>
              <a:ext uri="{FF2B5EF4-FFF2-40B4-BE49-F238E27FC236}">
                <a16:creationId xmlns:a16="http://schemas.microsoft.com/office/drawing/2014/main" id="{8C4470D7-73B7-4D1E-97B2-06235488A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76" y="4335025"/>
            <a:ext cx="2664824" cy="17765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01BB1A-3044-47BD-9CB0-2290DF1BCDAD}"/>
              </a:ext>
            </a:extLst>
          </p:cNvPr>
          <p:cNvSpPr/>
          <p:nvPr/>
        </p:nvSpPr>
        <p:spPr>
          <a:xfrm>
            <a:off x="2719430" y="14810519"/>
            <a:ext cx="3642920" cy="400110"/>
          </a:xfrm>
          <a:prstGeom prst="rect">
            <a:avLst/>
          </a:prstGeom>
        </p:spPr>
        <p:txBody>
          <a:bodyPr wrap="none">
            <a:spAutoFit/>
          </a:bodyPr>
          <a:lstStyle/>
          <a:p>
            <a:r>
              <a:rPr lang="en-US" sz="2000" dirty="0"/>
              <a:t>https://arxiv.org/abs/1112.6209</a:t>
            </a:r>
          </a:p>
        </p:txBody>
      </p:sp>
      <p:pic>
        <p:nvPicPr>
          <p:cNvPr id="6" name="Picture 5">
            <a:extLst>
              <a:ext uri="{FF2B5EF4-FFF2-40B4-BE49-F238E27FC236}">
                <a16:creationId xmlns:a16="http://schemas.microsoft.com/office/drawing/2014/main" id="{3B16CC53-A230-4F91-88BF-637AD543A8B9}"/>
              </a:ext>
            </a:extLst>
          </p:cNvPr>
          <p:cNvPicPr>
            <a:picLocks noChangeAspect="1"/>
          </p:cNvPicPr>
          <p:nvPr/>
        </p:nvPicPr>
        <p:blipFill>
          <a:blip r:embed="rId4"/>
          <a:stretch>
            <a:fillRect/>
          </a:stretch>
        </p:blipFill>
        <p:spPr>
          <a:xfrm>
            <a:off x="1712375" y="6359484"/>
            <a:ext cx="7067550" cy="5314950"/>
          </a:xfrm>
          <a:prstGeom prst="rect">
            <a:avLst/>
          </a:prstGeom>
        </p:spPr>
      </p:pic>
      <p:sp>
        <p:nvSpPr>
          <p:cNvPr id="7" name="TextBox 6">
            <a:extLst>
              <a:ext uri="{FF2B5EF4-FFF2-40B4-BE49-F238E27FC236}">
                <a16:creationId xmlns:a16="http://schemas.microsoft.com/office/drawing/2014/main" id="{F5289821-13E8-4A66-AE28-37A53BD20F64}"/>
              </a:ext>
            </a:extLst>
          </p:cNvPr>
          <p:cNvSpPr txBox="1"/>
          <p:nvPr/>
        </p:nvSpPr>
        <p:spPr>
          <a:xfrm>
            <a:off x="1815986" y="12410936"/>
            <a:ext cx="8487872" cy="2585323"/>
          </a:xfrm>
          <a:prstGeom prst="rect">
            <a:avLst/>
          </a:prstGeom>
          <a:noFill/>
        </p:spPr>
        <p:txBody>
          <a:bodyPr wrap="square" rtlCol="0">
            <a:spAutoFit/>
          </a:bodyPr>
          <a:lstStyle/>
          <a:p>
            <a:r>
              <a:rPr lang="en-US" dirty="0"/>
              <a:t>Google Cat Study - </a:t>
            </a:r>
          </a:p>
          <a:p>
            <a:r>
              <a:rPr lang="en-US" dirty="0"/>
              <a:t>16000 computers to recognize cat</a:t>
            </a:r>
          </a:p>
        </p:txBody>
      </p:sp>
      <p:sp>
        <p:nvSpPr>
          <p:cNvPr id="8" name="Arrow: Right 7">
            <a:extLst>
              <a:ext uri="{FF2B5EF4-FFF2-40B4-BE49-F238E27FC236}">
                <a16:creationId xmlns:a16="http://schemas.microsoft.com/office/drawing/2014/main" id="{FE960830-09FC-4AC6-9D96-D62DABD99EBA}"/>
              </a:ext>
            </a:extLst>
          </p:cNvPr>
          <p:cNvSpPr/>
          <p:nvPr/>
        </p:nvSpPr>
        <p:spPr bwMode="auto">
          <a:xfrm>
            <a:off x="9867557" y="8345313"/>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10" name="Arrow: Right 9">
            <a:extLst>
              <a:ext uri="{FF2B5EF4-FFF2-40B4-BE49-F238E27FC236}">
                <a16:creationId xmlns:a16="http://schemas.microsoft.com/office/drawing/2014/main" id="{0FBACCAF-F2E5-4EC5-A6CB-AB68A4E2EC73}"/>
              </a:ext>
            </a:extLst>
          </p:cNvPr>
          <p:cNvSpPr/>
          <p:nvPr/>
        </p:nvSpPr>
        <p:spPr bwMode="auto">
          <a:xfrm>
            <a:off x="22851343" y="8285439"/>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pic>
        <p:nvPicPr>
          <p:cNvPr id="9" name="Picture 8">
            <a:extLst>
              <a:ext uri="{FF2B5EF4-FFF2-40B4-BE49-F238E27FC236}">
                <a16:creationId xmlns:a16="http://schemas.microsoft.com/office/drawing/2014/main" id="{1898A9D9-EAB8-4A44-99A3-289DE69187C6}"/>
              </a:ext>
            </a:extLst>
          </p:cNvPr>
          <p:cNvPicPr>
            <a:picLocks noChangeAspect="1"/>
          </p:cNvPicPr>
          <p:nvPr/>
        </p:nvPicPr>
        <p:blipFill>
          <a:blip r:embed="rId5"/>
          <a:stretch>
            <a:fillRect/>
          </a:stretch>
        </p:blipFill>
        <p:spPr>
          <a:xfrm>
            <a:off x="13498338" y="9700704"/>
            <a:ext cx="8399825" cy="3947459"/>
          </a:xfrm>
          <a:prstGeom prst="rect">
            <a:avLst/>
          </a:prstGeom>
        </p:spPr>
      </p:pic>
      <p:sp>
        <p:nvSpPr>
          <p:cNvPr id="11" name="Rectangle 10">
            <a:extLst>
              <a:ext uri="{FF2B5EF4-FFF2-40B4-BE49-F238E27FC236}">
                <a16:creationId xmlns:a16="http://schemas.microsoft.com/office/drawing/2014/main" id="{9F59DD63-226E-4341-B39C-E96419306846}"/>
              </a:ext>
            </a:extLst>
          </p:cNvPr>
          <p:cNvSpPr/>
          <p:nvPr/>
        </p:nvSpPr>
        <p:spPr>
          <a:xfrm>
            <a:off x="15534799" y="14100101"/>
            <a:ext cx="4607543" cy="400110"/>
          </a:xfrm>
          <a:prstGeom prst="rect">
            <a:avLst/>
          </a:prstGeom>
        </p:spPr>
        <p:txBody>
          <a:bodyPr wrap="none">
            <a:spAutoFit/>
          </a:bodyPr>
          <a:lstStyle/>
          <a:p>
            <a:r>
              <a:rPr lang="en-US" sz="2000" dirty="0"/>
              <a:t>https://dl.acm.org/doi/10.1145/3065386</a:t>
            </a:r>
          </a:p>
        </p:txBody>
      </p:sp>
      <p:pic>
        <p:nvPicPr>
          <p:cNvPr id="13" name="Online Media 12" title="Full Self-Driving">
            <a:hlinkClick r:id="" action="ppaction://media"/>
            <a:extLst>
              <a:ext uri="{FF2B5EF4-FFF2-40B4-BE49-F238E27FC236}">
                <a16:creationId xmlns:a16="http://schemas.microsoft.com/office/drawing/2014/main" id="{7596C85C-9690-4695-8A82-7311862C285D}"/>
              </a:ext>
            </a:extLst>
          </p:cNvPr>
          <p:cNvPicPr>
            <a:picLocks noRot="1" noChangeAspect="1"/>
          </p:cNvPicPr>
          <p:nvPr>
            <a:videoFile r:link="rId1"/>
          </p:nvPr>
        </p:nvPicPr>
        <p:blipFill>
          <a:blip r:embed="rId6"/>
          <a:stretch>
            <a:fillRect/>
          </a:stretch>
        </p:blipFill>
        <p:spPr>
          <a:xfrm>
            <a:off x="24734592" y="4070215"/>
            <a:ext cx="4492763" cy="2538411"/>
          </a:xfrm>
          <a:prstGeom prst="rect">
            <a:avLst/>
          </a:prstGeom>
        </p:spPr>
      </p:pic>
      <p:sp>
        <p:nvSpPr>
          <p:cNvPr id="14" name="Rectangle 13">
            <a:extLst>
              <a:ext uri="{FF2B5EF4-FFF2-40B4-BE49-F238E27FC236}">
                <a16:creationId xmlns:a16="http://schemas.microsoft.com/office/drawing/2014/main" id="{922B14EE-D0E5-41A2-A99A-3AFB25D77B5C}"/>
              </a:ext>
            </a:extLst>
          </p:cNvPr>
          <p:cNvSpPr/>
          <p:nvPr/>
        </p:nvSpPr>
        <p:spPr>
          <a:xfrm>
            <a:off x="24538508" y="6633859"/>
            <a:ext cx="5128392" cy="369332"/>
          </a:xfrm>
          <a:prstGeom prst="rect">
            <a:avLst/>
          </a:prstGeom>
        </p:spPr>
        <p:txBody>
          <a:bodyPr wrap="none">
            <a:spAutoFit/>
          </a:bodyPr>
          <a:lstStyle/>
          <a:p>
            <a:r>
              <a:rPr lang="en-US" sz="1800" dirty="0"/>
              <a:t>https://www.youtube.com/watch?v=tlThdr3O5Qo</a:t>
            </a:r>
          </a:p>
        </p:txBody>
      </p:sp>
      <p:pic>
        <p:nvPicPr>
          <p:cNvPr id="15" name="Picture 14">
            <a:extLst>
              <a:ext uri="{FF2B5EF4-FFF2-40B4-BE49-F238E27FC236}">
                <a16:creationId xmlns:a16="http://schemas.microsoft.com/office/drawing/2014/main" id="{06B6F219-1943-4327-85D4-D47A88C7103E}"/>
              </a:ext>
            </a:extLst>
          </p:cNvPr>
          <p:cNvPicPr>
            <a:picLocks noChangeAspect="1"/>
          </p:cNvPicPr>
          <p:nvPr/>
        </p:nvPicPr>
        <p:blipFill>
          <a:blip r:embed="rId7"/>
          <a:stretch>
            <a:fillRect/>
          </a:stretch>
        </p:blipFill>
        <p:spPr>
          <a:xfrm>
            <a:off x="32219154" y="4298091"/>
            <a:ext cx="2695575" cy="2705100"/>
          </a:xfrm>
          <a:prstGeom prst="rect">
            <a:avLst/>
          </a:prstGeom>
        </p:spPr>
      </p:pic>
      <p:sp>
        <p:nvSpPr>
          <p:cNvPr id="16" name="Rectangle 15">
            <a:extLst>
              <a:ext uri="{FF2B5EF4-FFF2-40B4-BE49-F238E27FC236}">
                <a16:creationId xmlns:a16="http://schemas.microsoft.com/office/drawing/2014/main" id="{57885D3E-3CAE-4093-B405-E68574FC6A48}"/>
              </a:ext>
            </a:extLst>
          </p:cNvPr>
          <p:cNvSpPr/>
          <p:nvPr/>
        </p:nvSpPr>
        <p:spPr>
          <a:xfrm>
            <a:off x="30631489" y="7153482"/>
            <a:ext cx="5870903" cy="400110"/>
          </a:xfrm>
          <a:prstGeom prst="rect">
            <a:avLst/>
          </a:prstGeom>
        </p:spPr>
        <p:txBody>
          <a:bodyPr wrap="none">
            <a:spAutoFit/>
          </a:bodyPr>
          <a:lstStyle/>
          <a:p>
            <a:r>
              <a:rPr lang="en-US" sz="2000" dirty="0"/>
              <a:t>https://pubs.rsna.org/doi/10.1148/ryai.2021190228</a:t>
            </a:r>
          </a:p>
        </p:txBody>
      </p:sp>
      <p:pic>
        <p:nvPicPr>
          <p:cNvPr id="17" name="Picture 16">
            <a:extLst>
              <a:ext uri="{FF2B5EF4-FFF2-40B4-BE49-F238E27FC236}">
                <a16:creationId xmlns:a16="http://schemas.microsoft.com/office/drawing/2014/main" id="{8D097D6B-8746-4945-A65A-9B2037F101BD}"/>
              </a:ext>
            </a:extLst>
          </p:cNvPr>
          <p:cNvPicPr>
            <a:picLocks noChangeAspect="1"/>
          </p:cNvPicPr>
          <p:nvPr/>
        </p:nvPicPr>
        <p:blipFill>
          <a:blip r:embed="rId8"/>
          <a:stretch>
            <a:fillRect/>
          </a:stretch>
        </p:blipFill>
        <p:spPr>
          <a:xfrm>
            <a:off x="13498338" y="5793575"/>
            <a:ext cx="8399825" cy="3223384"/>
          </a:xfrm>
          <a:prstGeom prst="rect">
            <a:avLst/>
          </a:prstGeom>
        </p:spPr>
      </p:pic>
      <p:sp>
        <p:nvSpPr>
          <p:cNvPr id="19" name="Rectangle 18">
            <a:extLst>
              <a:ext uri="{FF2B5EF4-FFF2-40B4-BE49-F238E27FC236}">
                <a16:creationId xmlns:a16="http://schemas.microsoft.com/office/drawing/2014/main" id="{A7D21AA3-680F-4434-8011-1874304CAB22}"/>
              </a:ext>
            </a:extLst>
          </p:cNvPr>
          <p:cNvSpPr/>
          <p:nvPr/>
        </p:nvSpPr>
        <p:spPr>
          <a:xfrm>
            <a:off x="15204578" y="13627669"/>
            <a:ext cx="5040162" cy="400110"/>
          </a:xfrm>
          <a:prstGeom prst="rect">
            <a:avLst/>
          </a:prstGeom>
        </p:spPr>
        <p:txBody>
          <a:bodyPr wrap="none">
            <a:spAutoFit/>
          </a:bodyPr>
          <a:lstStyle/>
          <a:p>
            <a:r>
              <a:rPr lang="en-US" sz="2000" dirty="0"/>
              <a:t>https://github.com/cs231n/cs231n.github.io</a:t>
            </a:r>
          </a:p>
        </p:txBody>
      </p:sp>
      <p:pic>
        <p:nvPicPr>
          <p:cNvPr id="1028" name="Picture 4" descr="Image">
            <a:extLst>
              <a:ext uri="{FF2B5EF4-FFF2-40B4-BE49-F238E27FC236}">
                <a16:creationId xmlns:a16="http://schemas.microsoft.com/office/drawing/2014/main" id="{16B2025C-C688-453F-8F8F-7E54B4F3E2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36317" y="8216151"/>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1F442CE-580E-4630-BDEF-62EEC85A7C81}"/>
              </a:ext>
            </a:extLst>
          </p:cNvPr>
          <p:cNvSpPr/>
          <p:nvPr/>
        </p:nvSpPr>
        <p:spPr>
          <a:xfrm>
            <a:off x="29666900" y="10371825"/>
            <a:ext cx="5889946" cy="400110"/>
          </a:xfrm>
          <a:prstGeom prst="rect">
            <a:avLst/>
          </a:prstGeom>
        </p:spPr>
        <p:txBody>
          <a:bodyPr wrap="none">
            <a:spAutoFit/>
          </a:bodyPr>
          <a:lstStyle/>
          <a:p>
            <a:r>
              <a:rPr lang="en-US" sz="2000" dirty="0"/>
              <a:t>https://pubs.rsna.org/doi/10.1148/ryai.2020200009</a:t>
            </a:r>
          </a:p>
        </p:txBody>
      </p:sp>
      <p:pic>
        <p:nvPicPr>
          <p:cNvPr id="1030" name="Picture 6">
            <a:extLst>
              <a:ext uri="{FF2B5EF4-FFF2-40B4-BE49-F238E27FC236}">
                <a16:creationId xmlns:a16="http://schemas.microsoft.com/office/drawing/2014/main" id="{A91952B8-2293-4F2D-92D8-BD7F6A9226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41465" y="14148003"/>
            <a:ext cx="4893119" cy="24434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72EB67E-E25A-4D11-A17F-7E3390C39A85}"/>
              </a:ext>
            </a:extLst>
          </p:cNvPr>
          <p:cNvSpPr/>
          <p:nvPr/>
        </p:nvSpPr>
        <p:spPr>
          <a:xfrm>
            <a:off x="22311475" y="16628207"/>
            <a:ext cx="3553097" cy="1077218"/>
          </a:xfrm>
          <a:prstGeom prst="rect">
            <a:avLst/>
          </a:prstGeom>
        </p:spPr>
        <p:txBody>
          <a:bodyPr wrap="square">
            <a:spAutoFit/>
          </a:bodyPr>
          <a:lstStyle/>
          <a:p>
            <a:r>
              <a:rPr lang="en-US" sz="1600" dirty="0"/>
              <a:t>https://medium.com/vsinghbisen/how-ai-based-drone-works-artificial-intelligence-drone-use-cases-7f3d44b8abe3</a:t>
            </a:r>
          </a:p>
        </p:txBody>
      </p:sp>
      <p:pic>
        <p:nvPicPr>
          <p:cNvPr id="21" name="Picture 20">
            <a:extLst>
              <a:ext uri="{FF2B5EF4-FFF2-40B4-BE49-F238E27FC236}">
                <a16:creationId xmlns:a16="http://schemas.microsoft.com/office/drawing/2014/main" id="{2527AA29-F27D-45C5-A44D-31BAC6E45456}"/>
              </a:ext>
            </a:extLst>
          </p:cNvPr>
          <p:cNvPicPr>
            <a:picLocks noChangeAspect="1"/>
          </p:cNvPicPr>
          <p:nvPr/>
        </p:nvPicPr>
        <p:blipFill>
          <a:blip r:embed="rId11"/>
          <a:stretch>
            <a:fillRect/>
          </a:stretch>
        </p:blipFill>
        <p:spPr>
          <a:xfrm>
            <a:off x="24481538" y="8155374"/>
            <a:ext cx="3273606" cy="4691226"/>
          </a:xfrm>
          <a:prstGeom prst="rect">
            <a:avLst/>
          </a:prstGeom>
        </p:spPr>
      </p:pic>
      <p:sp>
        <p:nvSpPr>
          <p:cNvPr id="22" name="Rectangle 21">
            <a:extLst>
              <a:ext uri="{FF2B5EF4-FFF2-40B4-BE49-F238E27FC236}">
                <a16:creationId xmlns:a16="http://schemas.microsoft.com/office/drawing/2014/main" id="{DEB7B399-94D7-42A2-81A6-EFD858B32030}"/>
              </a:ext>
            </a:extLst>
          </p:cNvPr>
          <p:cNvSpPr/>
          <p:nvPr/>
        </p:nvSpPr>
        <p:spPr>
          <a:xfrm>
            <a:off x="24310981" y="12773910"/>
            <a:ext cx="4611189" cy="584775"/>
          </a:xfrm>
          <a:prstGeom prst="rect">
            <a:avLst/>
          </a:prstGeom>
        </p:spPr>
        <p:txBody>
          <a:bodyPr wrap="square">
            <a:spAutoFit/>
          </a:bodyPr>
          <a:lstStyle/>
          <a:p>
            <a:r>
              <a:rPr lang="en-US" sz="1600" dirty="0"/>
              <a:t>https://deepmind.com/blog/article/AlphaFold-Using-AI-for-scientific-discovery</a:t>
            </a:r>
          </a:p>
        </p:txBody>
      </p:sp>
      <p:pic>
        <p:nvPicPr>
          <p:cNvPr id="1032" name="Picture 8">
            <a:extLst>
              <a:ext uri="{FF2B5EF4-FFF2-40B4-BE49-F238E27FC236}">
                <a16:creationId xmlns:a16="http://schemas.microsoft.com/office/drawing/2014/main" id="{4F8D680E-B7AA-48B8-B7AE-9B98E0ED8B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46180" y="11151540"/>
            <a:ext cx="5038857" cy="28062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3199F079-3478-4357-894D-6CCFFD00A911}"/>
              </a:ext>
            </a:extLst>
          </p:cNvPr>
          <p:cNvSpPr/>
          <p:nvPr/>
        </p:nvSpPr>
        <p:spPr>
          <a:xfrm>
            <a:off x="30046180" y="14038927"/>
            <a:ext cx="5038857" cy="584775"/>
          </a:xfrm>
          <a:prstGeom prst="rect">
            <a:avLst/>
          </a:prstGeom>
        </p:spPr>
        <p:txBody>
          <a:bodyPr wrap="square">
            <a:spAutoFit/>
          </a:bodyPr>
          <a:lstStyle/>
          <a:p>
            <a:r>
              <a:rPr lang="en-US" sz="1600" dirty="0"/>
              <a:t>https://www.sciencedirect.com/science/article/pii/S1120179720302866?via%3Dihub</a:t>
            </a:r>
          </a:p>
        </p:txBody>
      </p:sp>
      <p:pic>
        <p:nvPicPr>
          <p:cNvPr id="24" name="Picture 23">
            <a:extLst>
              <a:ext uri="{FF2B5EF4-FFF2-40B4-BE49-F238E27FC236}">
                <a16:creationId xmlns:a16="http://schemas.microsoft.com/office/drawing/2014/main" id="{1F6DC6A2-6F39-4232-A473-FD33135349C1}"/>
              </a:ext>
            </a:extLst>
          </p:cNvPr>
          <p:cNvPicPr>
            <a:picLocks noChangeAspect="1"/>
          </p:cNvPicPr>
          <p:nvPr/>
        </p:nvPicPr>
        <p:blipFill>
          <a:blip r:embed="rId13"/>
          <a:stretch>
            <a:fillRect/>
          </a:stretch>
        </p:blipFill>
        <p:spPr>
          <a:xfrm>
            <a:off x="26980973" y="14897289"/>
            <a:ext cx="5785896" cy="2997136"/>
          </a:xfrm>
          <a:prstGeom prst="rect">
            <a:avLst/>
          </a:prstGeom>
        </p:spPr>
      </p:pic>
      <p:sp>
        <p:nvSpPr>
          <p:cNvPr id="25" name="Rectangle 24">
            <a:extLst>
              <a:ext uri="{FF2B5EF4-FFF2-40B4-BE49-F238E27FC236}">
                <a16:creationId xmlns:a16="http://schemas.microsoft.com/office/drawing/2014/main" id="{93C030F0-C3D1-4EE9-B8DB-6B718BE6F415}"/>
              </a:ext>
            </a:extLst>
          </p:cNvPr>
          <p:cNvSpPr/>
          <p:nvPr/>
        </p:nvSpPr>
        <p:spPr>
          <a:xfrm>
            <a:off x="27377348" y="17952081"/>
            <a:ext cx="5363969" cy="338554"/>
          </a:xfrm>
          <a:prstGeom prst="rect">
            <a:avLst/>
          </a:prstGeom>
        </p:spPr>
        <p:txBody>
          <a:bodyPr wrap="none">
            <a:spAutoFit/>
          </a:bodyPr>
          <a:lstStyle/>
          <a:p>
            <a:r>
              <a:rPr lang="en-US" sz="1600" dirty="0"/>
              <a:t>https://deepai.org/machine-learning-model/text-generator</a:t>
            </a:r>
          </a:p>
        </p:txBody>
      </p:sp>
      <p:sp>
        <p:nvSpPr>
          <p:cNvPr id="26" name="TextBox 25">
            <a:extLst>
              <a:ext uri="{FF2B5EF4-FFF2-40B4-BE49-F238E27FC236}">
                <a16:creationId xmlns:a16="http://schemas.microsoft.com/office/drawing/2014/main" id="{74596D1D-1814-4338-8902-B938ACEFE382}"/>
              </a:ext>
            </a:extLst>
          </p:cNvPr>
          <p:cNvSpPr txBox="1"/>
          <p:nvPr/>
        </p:nvSpPr>
        <p:spPr>
          <a:xfrm>
            <a:off x="17698250" y="11602078"/>
            <a:ext cx="4369558" cy="923330"/>
          </a:xfrm>
          <a:prstGeom prst="rect">
            <a:avLst/>
          </a:prstGeom>
          <a:noFill/>
        </p:spPr>
        <p:txBody>
          <a:bodyPr wrap="square" rtlCol="0">
            <a:spAutoFit/>
          </a:bodyPr>
          <a:lstStyle/>
          <a:p>
            <a:r>
              <a:rPr lang="en-US" dirty="0"/>
              <a:t>Alex  net</a:t>
            </a:r>
          </a:p>
        </p:txBody>
      </p:sp>
      <p:pic>
        <p:nvPicPr>
          <p:cNvPr id="29" name="Picture 28">
            <a:extLst>
              <a:ext uri="{FF2B5EF4-FFF2-40B4-BE49-F238E27FC236}">
                <a16:creationId xmlns:a16="http://schemas.microsoft.com/office/drawing/2014/main" id="{E0586B3E-3CDB-4706-A1B3-6C884BEF1B0B}"/>
              </a:ext>
            </a:extLst>
          </p:cNvPr>
          <p:cNvPicPr>
            <a:picLocks noChangeAspect="1"/>
          </p:cNvPicPr>
          <p:nvPr/>
        </p:nvPicPr>
        <p:blipFill>
          <a:blip r:embed="rId13"/>
          <a:stretch>
            <a:fillRect/>
          </a:stretch>
        </p:blipFill>
        <p:spPr>
          <a:xfrm>
            <a:off x="8489141" y="6608626"/>
            <a:ext cx="18888207" cy="9784228"/>
          </a:xfrm>
          <a:prstGeom prst="rect">
            <a:avLst/>
          </a:prstGeom>
        </p:spPr>
      </p:pic>
      <p:sp>
        <p:nvSpPr>
          <p:cNvPr id="5" name="TextBox 4">
            <a:extLst>
              <a:ext uri="{FF2B5EF4-FFF2-40B4-BE49-F238E27FC236}">
                <a16:creationId xmlns:a16="http://schemas.microsoft.com/office/drawing/2014/main" id="{B7EF1225-FECC-474A-A019-CCE77411FDCE}"/>
              </a:ext>
            </a:extLst>
          </p:cNvPr>
          <p:cNvSpPr txBox="1"/>
          <p:nvPr/>
        </p:nvSpPr>
        <p:spPr>
          <a:xfrm>
            <a:off x="6151955" y="17931194"/>
            <a:ext cx="20886821" cy="923330"/>
          </a:xfrm>
          <a:prstGeom prst="rect">
            <a:avLst/>
          </a:prstGeom>
          <a:noFill/>
        </p:spPr>
        <p:txBody>
          <a:bodyPr wrap="square" rtlCol="0">
            <a:spAutoFit/>
          </a:bodyPr>
          <a:lstStyle/>
          <a:p>
            <a:r>
              <a:rPr lang="en-US" dirty="0"/>
              <a:t>DL is one set of core technique which can serve many purposes …</a:t>
            </a:r>
          </a:p>
        </p:txBody>
      </p:sp>
    </p:spTree>
    <p:extLst>
      <p:ext uri="{BB962C8B-B14F-4D97-AF65-F5344CB8AC3E}">
        <p14:creationId xmlns:p14="http://schemas.microsoft.com/office/powerpoint/2010/main" val="9151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3"/>
                </p:tgtEl>
              </p:cMediaNode>
            </p:video>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14&quot;&gt;&lt;/object&gt;&lt;object type=&quot;2&quot; unique_id=&quot;10015&quot;&gt;&lt;object type=&quot;3&quot; unique_id=&quot;10016&quot;&gt;&lt;property id=&quot;20148&quot; value=&quot;5&quot;/&gt;&lt;property id=&quot;20300&quot; value=&quot;Slide 1&quot;/&gt;&lt;property id=&quot;20307&quot; value=&quot;256&quot;/&gt;&lt;/object&gt;&lt;object type=&quot;3&quot; unique_id=&quot;10017&quot;&gt;&lt;property id=&quot;20148&quot; value=&quot;5&quot;/&gt;&lt;property id=&quot;20300&quot; value=&quot;Slide 2&quot;/&gt;&lt;property id=&quot;20307&quot; value=&quot;257&quot;/&gt;&lt;/object&gt;&lt;/object&gt;&lt;/object&gt;&lt;/database&gt;"/>
  <p:tag name="SECTOMILLISECCONVERTED" val="1"/>
  <p:tag name="ISPRING_RESOURCE_PATHS_HASH_PRESENTER" val="6c510bf5511d6c62b83274350c9744271a6a74"/>
  <p:tag name="ISPRING_RESOURCE_PATHS_HASH" val="94b0f9a2ce84e864a328139283993d548c239c2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0000"/>
        </a:solidFill>
        <a:ln w="9525">
          <a:noFill/>
          <a:miter lim="800000"/>
          <a:headEnd/>
          <a:tailEnd/>
        </a:ln>
        <a:effectLst/>
      </a:spPr>
      <a:bodyPr wrap="none" anchor="ctr"/>
      <a:lstStyle>
        <a:defPPr>
          <a:defRPr dirty="0">
            <a:latin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7687</TotalTime>
  <Words>2414</Words>
  <Application>Microsoft Office PowerPoint</Application>
  <PresentationFormat>Custom</PresentationFormat>
  <Paragraphs>599</Paragraphs>
  <Slides>48</Slides>
  <Notes>3</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Brother-1816-Bold</vt:lpstr>
      <vt:lpstr>Lucida Grande</vt:lpstr>
      <vt:lpstr>NexusSans</vt:lpstr>
      <vt:lpstr>Open Sans</vt:lpstr>
      <vt:lpstr>SFMono-Regular</vt:lpstr>
      <vt:lpstr>Ubuntu</vt:lpstr>
      <vt:lpstr>Arial</vt:lpstr>
      <vt:lpstr>Calibri</vt:lpstr>
      <vt:lpstr>Cambria Math</vt:lpstr>
      <vt:lpstr>Helvetica</vt:lpstr>
      <vt:lpstr>Wingdings</vt:lpstr>
      <vt:lpstr>Office Theme</vt:lpstr>
      <vt:lpstr>PowerPoint Presentation</vt:lpstr>
      <vt:lpstr>Lecture 1</vt:lpstr>
      <vt:lpstr>What we want to achieve</vt:lpstr>
      <vt:lpstr>Information and Course Resources</vt:lpstr>
      <vt:lpstr>Assignments</vt:lpstr>
      <vt:lpstr>Assignments</vt:lpstr>
      <vt:lpstr>Course logistics</vt:lpstr>
      <vt:lpstr>Lecture 1</vt:lpstr>
      <vt:lpstr>Deep Learning (DL) is making impact in many fields</vt:lpstr>
      <vt:lpstr>A combination of Data, Computing, Algorithm, Applications</vt:lpstr>
      <vt:lpstr>Big future with a long-way to go</vt:lpstr>
      <vt:lpstr>Lecture 1</vt:lpstr>
      <vt:lpstr>Linear regression revisit</vt:lpstr>
      <vt:lpstr>Feature engineering</vt:lpstr>
      <vt:lpstr>Deep Learning model is data-driven</vt:lpstr>
      <vt:lpstr>Deep Learning model is data-driven</vt:lpstr>
      <vt:lpstr>Lecture 1</vt:lpstr>
      <vt:lpstr>Heart finding problem</vt:lpstr>
      <vt:lpstr>Computer sees the number, not content</vt:lpstr>
      <vt:lpstr>Model as a mapping function</vt:lpstr>
      <vt:lpstr>Linear mapping, weights and bias</vt:lpstr>
      <vt:lpstr>Process a Batch</vt:lpstr>
      <vt:lpstr>Broadcasting</vt:lpstr>
      <vt:lpstr>Enforce probability</vt:lpstr>
      <vt:lpstr>This is a “neuron” in neural network</vt:lpstr>
      <vt:lpstr>This concept was invented in 1958</vt:lpstr>
      <vt:lpstr>Binary classification</vt:lpstr>
      <vt:lpstr>Multi-class classification</vt:lpstr>
      <vt:lpstr>Multi-class classification</vt:lpstr>
      <vt:lpstr>Multi-class classification</vt:lpstr>
      <vt:lpstr>Multi-class classification</vt:lpstr>
      <vt:lpstr>Multi-class classification</vt:lpstr>
      <vt:lpstr>Softmax</vt:lpstr>
      <vt:lpstr>Logits</vt:lpstr>
      <vt:lpstr>Universal Approximation</vt:lpstr>
      <vt:lpstr>Universal Approximation</vt:lpstr>
      <vt:lpstr>Binary vs. multi-class classification</vt:lpstr>
      <vt:lpstr>Activation functions</vt:lpstr>
      <vt:lpstr>Lecture 1</vt:lpstr>
      <vt:lpstr>Multi-layer Perceptron (MLP)</vt:lpstr>
      <vt:lpstr>Multi-layer Perceptron (MLP)</vt:lpstr>
      <vt:lpstr>Multi-layer Perceptron (MLP)</vt:lpstr>
      <vt:lpstr>Multi-layer Perceptron (MLP)</vt:lpstr>
      <vt:lpstr>Multi-layer Perceptron (MLP)</vt:lpstr>
      <vt:lpstr>Forward Pass</vt:lpstr>
      <vt:lpstr>Number of parameters?</vt:lpstr>
      <vt:lpstr>Nonlinear activation is necessary</vt:lpstr>
      <vt:lpstr>PowerPoint Presentation</vt:lpstr>
    </vt:vector>
  </TitlesOfParts>
  <Company>NHLBI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NHLBI Strategic Plan Template</dc:title>
  <dc:subject>NHLBI Strategic Plan Template</dc:subject>
  <dc:creator>dutchens</dc:creator>
  <cp:keywords>nhlbi, heart, lung, blood, institute, strategic, plan, template</cp:keywords>
  <cp:lastModifiedBy>Xue, Hui (NIH/NHLBI) [E]</cp:lastModifiedBy>
  <cp:revision>2233</cp:revision>
  <dcterms:created xsi:type="dcterms:W3CDTF">2010-08-11T18:35:55Z</dcterms:created>
  <dcterms:modified xsi:type="dcterms:W3CDTF">2021-05-24T19:47:16Z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